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241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DBBC8-6DEE-419D-8145-91549DF6225B}" type="datetimeFigureOut">
              <a:rPr lang="fr-FR" smtClean="0"/>
              <a:pPr/>
              <a:t>16/05/2017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FA32D-02FE-4D2D-8467-150B35F99F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779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205" y="63500"/>
            <a:ext cx="8657589" cy="608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33399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205" y="63500"/>
            <a:ext cx="8657589" cy="608965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rgbClr val="333399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36699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205" y="63500"/>
            <a:ext cx="8657589" cy="608965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rgbClr val="333399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205" y="63500"/>
            <a:ext cx="8657589" cy="608965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rgbClr val="333399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152400"/>
            <a:ext cx="3684593" cy="949168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264" y="1306829"/>
            <a:ext cx="7951470" cy="4722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36699"/>
                </a:solidFill>
                <a:latin typeface="Impact"/>
                <a:cs typeface="Impac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49550" y="1487170"/>
            <a:ext cx="3883660" cy="456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000" spc="-10" dirty="0">
                <a:solidFill>
                  <a:srgbClr val="FF3300"/>
                </a:solidFill>
                <a:latin typeface="Impact"/>
                <a:cs typeface="Impact"/>
              </a:rPr>
              <a:t>R</a:t>
            </a:r>
            <a:r>
              <a:rPr sz="6000" spc="-10" dirty="0">
                <a:solidFill>
                  <a:srgbClr val="336699"/>
                </a:solidFill>
                <a:latin typeface="Impact"/>
                <a:cs typeface="Impact"/>
              </a:rPr>
              <a:t>éaction </a:t>
            </a:r>
            <a:r>
              <a:rPr sz="6000" spc="-5" dirty="0">
                <a:solidFill>
                  <a:srgbClr val="336699"/>
                </a:solidFill>
                <a:latin typeface="Impact"/>
                <a:cs typeface="Impact"/>
              </a:rPr>
              <a:t>et  </a:t>
            </a:r>
            <a:r>
              <a:rPr sz="6000" dirty="0">
                <a:solidFill>
                  <a:srgbClr val="FF3300"/>
                </a:solidFill>
                <a:latin typeface="Impact"/>
                <a:cs typeface="Impact"/>
              </a:rPr>
              <a:t>I</a:t>
            </a:r>
            <a:r>
              <a:rPr sz="6000" spc="-10" dirty="0">
                <a:solidFill>
                  <a:srgbClr val="336699"/>
                </a:solidFill>
                <a:latin typeface="Impact"/>
                <a:cs typeface="Impact"/>
              </a:rPr>
              <a:t>nterven</a:t>
            </a:r>
            <a:r>
              <a:rPr sz="6000" spc="5" dirty="0">
                <a:solidFill>
                  <a:srgbClr val="336699"/>
                </a:solidFill>
                <a:latin typeface="Impact"/>
                <a:cs typeface="Impact"/>
              </a:rPr>
              <a:t>t</a:t>
            </a:r>
            <a:r>
              <a:rPr sz="6000" dirty="0">
                <a:solidFill>
                  <a:srgbClr val="336699"/>
                </a:solidFill>
                <a:latin typeface="Impact"/>
                <a:cs typeface="Impact"/>
              </a:rPr>
              <a:t>i</a:t>
            </a:r>
            <a:r>
              <a:rPr sz="6000" spc="-5" dirty="0">
                <a:solidFill>
                  <a:srgbClr val="336699"/>
                </a:solidFill>
                <a:latin typeface="Impact"/>
                <a:cs typeface="Impact"/>
              </a:rPr>
              <a:t>on  </a:t>
            </a:r>
            <a:r>
              <a:rPr sz="6000" spc="-10" dirty="0">
                <a:solidFill>
                  <a:srgbClr val="FF3300"/>
                </a:solidFill>
                <a:latin typeface="Impact"/>
                <a:cs typeface="Impact"/>
              </a:rPr>
              <a:t>F</a:t>
            </a:r>
            <a:r>
              <a:rPr sz="6000" spc="-10" dirty="0">
                <a:solidFill>
                  <a:srgbClr val="336699"/>
                </a:solidFill>
                <a:latin typeface="Impact"/>
                <a:cs typeface="Impact"/>
              </a:rPr>
              <a:t>ace </a:t>
            </a:r>
            <a:r>
              <a:rPr sz="6000" dirty="0">
                <a:solidFill>
                  <a:srgbClr val="336699"/>
                </a:solidFill>
                <a:latin typeface="Impact"/>
                <a:cs typeface="Impact"/>
              </a:rPr>
              <a:t>à </a:t>
            </a:r>
            <a:r>
              <a:rPr sz="6000" spc="-5" dirty="0">
                <a:solidFill>
                  <a:srgbClr val="336699"/>
                </a:solidFill>
                <a:latin typeface="Impact"/>
                <a:cs typeface="Impact"/>
              </a:rPr>
              <a:t>un  </a:t>
            </a:r>
            <a:r>
              <a:rPr sz="6000" spc="-5" dirty="0">
                <a:solidFill>
                  <a:srgbClr val="FF3300"/>
                </a:solidFill>
                <a:latin typeface="Impact"/>
                <a:cs typeface="Impact"/>
              </a:rPr>
              <a:t>A</a:t>
            </a:r>
            <a:r>
              <a:rPr sz="6000" spc="-5" dirty="0">
                <a:solidFill>
                  <a:srgbClr val="336699"/>
                </a:solidFill>
                <a:latin typeface="Impact"/>
                <a:cs typeface="Impact"/>
              </a:rPr>
              <a:t>ccident de  </a:t>
            </a:r>
            <a:r>
              <a:rPr sz="6000" spc="-10" dirty="0">
                <a:solidFill>
                  <a:srgbClr val="FF3300"/>
                </a:solidFill>
                <a:latin typeface="Impact"/>
                <a:cs typeface="Impact"/>
              </a:rPr>
              <a:t>P</a:t>
            </a:r>
            <a:r>
              <a:rPr sz="6000" spc="-10" dirty="0">
                <a:solidFill>
                  <a:srgbClr val="336699"/>
                </a:solidFill>
                <a:latin typeface="Impact"/>
                <a:cs typeface="Impact"/>
              </a:rPr>
              <a:t>longée</a:t>
            </a:r>
            <a:endParaRPr sz="6000">
              <a:latin typeface="Impact"/>
              <a:cs typeface="Impac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63" y="313260"/>
            <a:ext cx="3516784" cy="905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6130" y="1306829"/>
            <a:ext cx="776160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spc="-5" dirty="0">
                <a:solidFill>
                  <a:srgbClr val="FF3300"/>
                </a:solidFill>
                <a:latin typeface="Impact"/>
                <a:cs typeface="Impact"/>
              </a:rPr>
              <a:t>R</a:t>
            </a:r>
            <a:r>
              <a:rPr sz="4400" spc="-5" dirty="0">
                <a:solidFill>
                  <a:srgbClr val="0083D0"/>
                </a:solidFill>
                <a:latin typeface="Impact"/>
                <a:cs typeface="Impact"/>
              </a:rPr>
              <a:t>ECUPERER LES </a:t>
            </a:r>
            <a:r>
              <a:rPr sz="4400" spc="-5" dirty="0">
                <a:solidFill>
                  <a:srgbClr val="FF3300"/>
                </a:solidFill>
                <a:latin typeface="Impact"/>
                <a:cs typeface="Impact"/>
              </a:rPr>
              <a:t>A</a:t>
            </a:r>
            <a:r>
              <a:rPr sz="4400" spc="-5" dirty="0">
                <a:solidFill>
                  <a:srgbClr val="0083D0"/>
                </a:solidFill>
                <a:latin typeface="Impact"/>
                <a:cs typeface="Impact"/>
              </a:rPr>
              <a:t>UTRES</a:t>
            </a:r>
            <a:r>
              <a:rPr sz="4400" spc="40" dirty="0">
                <a:solidFill>
                  <a:srgbClr val="0083D0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FF3300"/>
                </a:solidFill>
                <a:latin typeface="Impact"/>
                <a:cs typeface="Impact"/>
              </a:rPr>
              <a:t>P</a:t>
            </a:r>
            <a:r>
              <a:rPr sz="4400" spc="-5" dirty="0">
                <a:solidFill>
                  <a:srgbClr val="0083D0"/>
                </a:solidFill>
                <a:latin typeface="Impact"/>
                <a:cs typeface="Impact"/>
              </a:rPr>
              <a:t>LONGEURS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5029" y="2924809"/>
            <a:ext cx="4886960" cy="219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ETOUR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DES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AUTRES PALANQUEES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A</a:t>
            </a:r>
            <a:r>
              <a:rPr sz="24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BORD</a:t>
            </a:r>
            <a:endParaRPr sz="24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412875" marR="1403985"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étard de</a:t>
            </a:r>
            <a:r>
              <a:rPr sz="2400" spc="-7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rappel 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ode</a:t>
            </a:r>
            <a:r>
              <a:rPr sz="2400" spc="-8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sonore</a:t>
            </a:r>
            <a:endParaRPr sz="2400">
              <a:latin typeface="Impact"/>
              <a:cs typeface="Impact"/>
            </a:endParaRPr>
          </a:p>
          <a:p>
            <a:pPr marL="95885" marR="89535" indent="902969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a feuille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palanquée 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écurisation du matériel et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du</a:t>
            </a:r>
            <a:r>
              <a:rPr sz="2400" spc="-6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bateau</a:t>
            </a:r>
            <a:endParaRPr sz="2400">
              <a:latin typeface="Impact"/>
              <a:cs typeface="Impac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14" y="174775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00402"/>
            <a:ext cx="7620000" cy="5391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9047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2890" y="1306829"/>
            <a:ext cx="8810625" cy="253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1430" marR="5080" indent="-2538730">
              <a:lnSpc>
                <a:spcPct val="100000"/>
              </a:lnSpc>
            </a:pPr>
            <a:r>
              <a:rPr sz="4000" spc="-10" dirty="0">
                <a:solidFill>
                  <a:srgbClr val="FF3300"/>
                </a:solidFill>
                <a:latin typeface="Impact"/>
                <a:cs typeface="Impact"/>
              </a:rPr>
              <a:t>C</a:t>
            </a:r>
            <a:r>
              <a:rPr sz="4000" spc="-10" dirty="0">
                <a:solidFill>
                  <a:srgbClr val="0083D0"/>
                </a:solidFill>
                <a:latin typeface="Impact"/>
                <a:cs typeface="Impact"/>
              </a:rPr>
              <a:t>OORDINATION ET </a:t>
            </a:r>
            <a:r>
              <a:rPr sz="4000" spc="-10" dirty="0">
                <a:solidFill>
                  <a:srgbClr val="FF3300"/>
                </a:solidFill>
                <a:latin typeface="Impact"/>
                <a:cs typeface="Impact"/>
              </a:rPr>
              <a:t>P</a:t>
            </a:r>
            <a:r>
              <a:rPr sz="4000" spc="-10" dirty="0">
                <a:solidFill>
                  <a:srgbClr val="0083D0"/>
                </a:solidFill>
                <a:latin typeface="Impact"/>
                <a:cs typeface="Impact"/>
              </a:rPr>
              <a:t>ARTAGE DES </a:t>
            </a:r>
            <a:r>
              <a:rPr sz="4000" spc="-10" dirty="0">
                <a:solidFill>
                  <a:srgbClr val="FF3300"/>
                </a:solidFill>
                <a:latin typeface="Impact"/>
                <a:cs typeface="Impact"/>
              </a:rPr>
              <a:t>O</a:t>
            </a:r>
            <a:r>
              <a:rPr sz="4000" spc="-10" dirty="0">
                <a:solidFill>
                  <a:srgbClr val="0083D0"/>
                </a:solidFill>
                <a:latin typeface="Impact"/>
                <a:cs typeface="Impact"/>
              </a:rPr>
              <a:t>PERATIONS  </a:t>
            </a:r>
            <a:r>
              <a:rPr sz="40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4000" spc="-5" dirty="0">
                <a:solidFill>
                  <a:srgbClr val="0083D0"/>
                </a:solidFill>
                <a:latin typeface="Impact"/>
                <a:cs typeface="Impact"/>
              </a:rPr>
              <a:t>IEES </a:t>
            </a:r>
            <a:r>
              <a:rPr sz="4000" dirty="0">
                <a:solidFill>
                  <a:srgbClr val="0083D0"/>
                </a:solidFill>
                <a:latin typeface="Impact"/>
                <a:cs typeface="Impact"/>
              </a:rPr>
              <a:t>À</a:t>
            </a:r>
            <a:r>
              <a:rPr sz="4000" spc="-105" dirty="0">
                <a:solidFill>
                  <a:srgbClr val="0083D0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0083D0"/>
                </a:solidFill>
                <a:latin typeface="Impact"/>
                <a:cs typeface="Impact"/>
              </a:rPr>
              <a:t>L'</a:t>
            </a:r>
            <a:r>
              <a:rPr sz="40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4000" spc="-5" dirty="0">
                <a:solidFill>
                  <a:srgbClr val="0083D0"/>
                </a:solidFill>
                <a:latin typeface="Impact"/>
                <a:cs typeface="Impact"/>
              </a:rPr>
              <a:t>CCIDENT</a:t>
            </a:r>
            <a:endParaRPr sz="4000">
              <a:latin typeface="Impact"/>
              <a:cs typeface="Impact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1491615">
              <a:lnSpc>
                <a:spcPct val="100000"/>
              </a:lnSpc>
              <a:spcBef>
                <a:spcPts val="2380"/>
              </a:spcBef>
            </a:pPr>
            <a:r>
              <a:rPr sz="2800" spc="-10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2800" spc="-10" dirty="0">
                <a:solidFill>
                  <a:srgbClr val="336699"/>
                </a:solidFill>
                <a:latin typeface="Impact"/>
                <a:cs typeface="Impact"/>
              </a:rPr>
              <a:t>VANT L'ACCIDENT </a:t>
            </a:r>
            <a:r>
              <a:rPr sz="2800" spc="-5" dirty="0">
                <a:solidFill>
                  <a:srgbClr val="336699"/>
                </a:solidFill>
                <a:latin typeface="Impact"/>
                <a:cs typeface="Impact"/>
              </a:rPr>
              <a:t>IL EST </a:t>
            </a:r>
            <a:r>
              <a:rPr sz="2800" spc="-10" dirty="0">
                <a:solidFill>
                  <a:srgbClr val="336699"/>
                </a:solidFill>
                <a:latin typeface="Impact"/>
                <a:cs typeface="Impact"/>
              </a:rPr>
              <a:t>NECESSAIRE </a:t>
            </a:r>
            <a:r>
              <a:rPr sz="28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2800" spc="-2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336699"/>
                </a:solidFill>
                <a:latin typeface="Impact"/>
                <a:cs typeface="Impact"/>
              </a:rPr>
              <a:t>: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300" y="4204970"/>
            <a:ext cx="7925434" cy="171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onnaître les consignes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rappel des plongeurs en immersion</a:t>
            </a:r>
            <a:endParaRPr sz="2400" dirty="0">
              <a:latin typeface="Impact"/>
              <a:cs typeface="Impact"/>
            </a:endParaRPr>
          </a:p>
          <a:p>
            <a:pPr marL="515620" marR="506730" algn="ctr">
              <a:lnSpc>
                <a:spcPct val="1833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onnaître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les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modalités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récupération des plongeurs 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onnaître l'emplacement du matériel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2400" spc="-4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secours</a:t>
            </a:r>
            <a:endParaRPr sz="2400" dirty="0">
              <a:latin typeface="Impact"/>
              <a:cs typeface="Impac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879" y="139985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2890" y="1306829"/>
            <a:ext cx="8810625" cy="121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1430" marR="5080" indent="-2538730">
              <a:lnSpc>
                <a:spcPct val="100000"/>
              </a:lnSpc>
            </a:pPr>
            <a:r>
              <a:rPr sz="4000" spc="-10" dirty="0">
                <a:solidFill>
                  <a:srgbClr val="FF3300"/>
                </a:solidFill>
                <a:latin typeface="Impact"/>
                <a:cs typeface="Impact"/>
              </a:rPr>
              <a:t>C</a:t>
            </a:r>
            <a:r>
              <a:rPr sz="4000" spc="-10" dirty="0">
                <a:solidFill>
                  <a:srgbClr val="0083D0"/>
                </a:solidFill>
                <a:latin typeface="Impact"/>
                <a:cs typeface="Impact"/>
              </a:rPr>
              <a:t>OORDINATION ET </a:t>
            </a:r>
            <a:r>
              <a:rPr sz="4000" spc="-10" dirty="0">
                <a:solidFill>
                  <a:srgbClr val="FF3300"/>
                </a:solidFill>
                <a:latin typeface="Impact"/>
                <a:cs typeface="Impact"/>
              </a:rPr>
              <a:t>P</a:t>
            </a:r>
            <a:r>
              <a:rPr sz="4000" spc="-10" dirty="0">
                <a:solidFill>
                  <a:srgbClr val="0083D0"/>
                </a:solidFill>
                <a:latin typeface="Impact"/>
                <a:cs typeface="Impact"/>
              </a:rPr>
              <a:t>ARTAGE DES </a:t>
            </a:r>
            <a:r>
              <a:rPr sz="4000" spc="-10" dirty="0">
                <a:solidFill>
                  <a:srgbClr val="FF3300"/>
                </a:solidFill>
                <a:latin typeface="Impact"/>
                <a:cs typeface="Impact"/>
              </a:rPr>
              <a:t>O</a:t>
            </a:r>
            <a:r>
              <a:rPr sz="4000" spc="-10" dirty="0">
                <a:solidFill>
                  <a:srgbClr val="0083D0"/>
                </a:solidFill>
                <a:latin typeface="Impact"/>
                <a:cs typeface="Impact"/>
              </a:rPr>
              <a:t>PERATIONS  </a:t>
            </a:r>
            <a:r>
              <a:rPr sz="40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4000" spc="-5" dirty="0">
                <a:solidFill>
                  <a:srgbClr val="0083D0"/>
                </a:solidFill>
                <a:latin typeface="Impact"/>
                <a:cs typeface="Impact"/>
              </a:rPr>
              <a:t>IEES </a:t>
            </a:r>
            <a:r>
              <a:rPr sz="4000" dirty="0">
                <a:solidFill>
                  <a:srgbClr val="0083D0"/>
                </a:solidFill>
                <a:latin typeface="Impact"/>
                <a:cs typeface="Impact"/>
              </a:rPr>
              <a:t>À</a:t>
            </a:r>
            <a:r>
              <a:rPr sz="4000" spc="-105" dirty="0">
                <a:solidFill>
                  <a:srgbClr val="0083D0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0083D0"/>
                </a:solidFill>
                <a:latin typeface="Impact"/>
                <a:cs typeface="Impact"/>
              </a:rPr>
              <a:t>L'</a:t>
            </a:r>
            <a:r>
              <a:rPr sz="40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4000" spc="-5" dirty="0">
                <a:solidFill>
                  <a:srgbClr val="0083D0"/>
                </a:solidFill>
                <a:latin typeface="Impact"/>
                <a:cs typeface="Impact"/>
              </a:rPr>
              <a:t>CCIDENT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100" y="3105150"/>
            <a:ext cx="8593455" cy="146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ENDANT LES OPERATIONS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2400" spc="-4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336699"/>
                </a:solidFill>
                <a:latin typeface="Impact"/>
                <a:cs typeface="Impact"/>
              </a:rPr>
              <a:t>SECOURS:</a:t>
            </a:r>
            <a:endParaRPr sz="24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Impact"/>
                <a:cs typeface="Impact"/>
              </a:rPr>
              <a:t>UNE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PERSONNE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ET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UNE SEULE ORGANISE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ET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SUPERVISE LES ACTIONS</a:t>
            </a:r>
            <a:r>
              <a:rPr sz="2400" spc="-80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MISES 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EN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OEUVRE </a:t>
            </a:r>
            <a:r>
              <a:rPr sz="2400" spc="-10" dirty="0">
                <a:solidFill>
                  <a:srgbClr val="FF0000"/>
                </a:solidFill>
                <a:latin typeface="Impact"/>
                <a:cs typeface="Impact"/>
              </a:rPr>
              <a:t>SUR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LE</a:t>
            </a:r>
            <a:r>
              <a:rPr sz="2400" spc="-85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BATEAU</a:t>
            </a:r>
            <a:endParaRPr sz="2400">
              <a:latin typeface="Impact"/>
              <a:cs typeface="Impac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05" y="218273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100" y="1305559"/>
            <a:ext cx="8593455" cy="146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ENDANT LES OPERATIONS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2400" spc="-4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336699"/>
                </a:solidFill>
                <a:latin typeface="Impact"/>
                <a:cs typeface="Impact"/>
              </a:rPr>
              <a:t>SECOURS:</a:t>
            </a:r>
            <a:endParaRPr sz="24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Impact"/>
                <a:cs typeface="Impact"/>
              </a:rPr>
              <a:t>UNE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PERSONNE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ET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UNE SEULE ORGANISE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ET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SUPERVISE LES ACTIONS</a:t>
            </a:r>
            <a:r>
              <a:rPr sz="2400" spc="-80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MISES 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EN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OEUVRE </a:t>
            </a:r>
            <a:r>
              <a:rPr sz="2400" spc="-10" dirty="0">
                <a:solidFill>
                  <a:srgbClr val="FF0000"/>
                </a:solidFill>
                <a:latin typeface="Impact"/>
                <a:cs typeface="Impact"/>
              </a:rPr>
              <a:t>SUR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LE</a:t>
            </a:r>
            <a:r>
              <a:rPr sz="2400" spc="-85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BATEAU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9820" y="3825240"/>
            <a:ext cx="4074160" cy="110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l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s'appuie sur</a:t>
            </a:r>
            <a:r>
              <a:rPr sz="24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:</a:t>
            </a:r>
            <a:endParaRPr sz="24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buClr>
                <a:srgbClr val="000000"/>
              </a:buClr>
              <a:buSzPct val="43750"/>
              <a:buFont typeface="Segoe UI Symbol"/>
              <a:buChar char="➢"/>
              <a:tabLst>
                <a:tab pos="176530" algn="l"/>
              </a:tabLst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es moyens disponibles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à</a:t>
            </a:r>
            <a:r>
              <a:rPr sz="2400" spc="-5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bord.</a:t>
            </a:r>
            <a:endParaRPr sz="2400">
              <a:latin typeface="Impact"/>
              <a:cs typeface="Impac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27" y="253363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1234340"/>
            <a:ext cx="8229600" cy="4580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05" y="171117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100" y="1305559"/>
            <a:ext cx="8593455" cy="500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ENDANT LES OPERATIONS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2400" spc="-4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336699"/>
                </a:solidFill>
                <a:latin typeface="Impact"/>
                <a:cs typeface="Impact"/>
              </a:rPr>
              <a:t>SECOURS:</a:t>
            </a:r>
            <a:endParaRPr sz="24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Impact"/>
                <a:cs typeface="Impact"/>
              </a:rPr>
              <a:t>UNE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PERSONNE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ET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UNE SEULE ORGANISE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ET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SUPERVISE LES ACTIONS</a:t>
            </a:r>
            <a:r>
              <a:rPr sz="2400" spc="-80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MISES 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EN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OEUVRE </a:t>
            </a:r>
            <a:r>
              <a:rPr sz="2400" spc="-10" dirty="0">
                <a:solidFill>
                  <a:srgbClr val="FF0000"/>
                </a:solidFill>
                <a:latin typeface="Impact"/>
                <a:cs typeface="Impact"/>
              </a:rPr>
              <a:t>SUR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LE</a:t>
            </a:r>
            <a:r>
              <a:rPr sz="2400" spc="-85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BATEAU</a:t>
            </a:r>
            <a:endParaRPr sz="24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l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s'appuie </a:t>
            </a:r>
            <a:r>
              <a:rPr sz="2400" spc="-10" dirty="0">
                <a:solidFill>
                  <a:srgbClr val="336699"/>
                </a:solidFill>
                <a:latin typeface="Impact"/>
                <a:cs typeface="Impact"/>
              </a:rPr>
              <a:t>sur</a:t>
            </a:r>
            <a:r>
              <a:rPr sz="2400" spc="-7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:</a:t>
            </a:r>
            <a:endParaRPr sz="24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433320" indent="-162560">
              <a:lnSpc>
                <a:spcPct val="100000"/>
              </a:lnSpc>
              <a:buClr>
                <a:srgbClr val="000000"/>
              </a:buClr>
              <a:buSzPct val="43750"/>
              <a:buFont typeface="Segoe UI Symbol"/>
              <a:buChar char="➢"/>
              <a:tabLst>
                <a:tab pos="2433320" algn="l"/>
              </a:tabLst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es moyens disponibles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à</a:t>
            </a:r>
            <a:r>
              <a:rPr sz="2400" spc="-4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bord.</a:t>
            </a:r>
            <a:endParaRPr sz="24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580390" indent="-163830">
              <a:lnSpc>
                <a:spcPct val="100000"/>
              </a:lnSpc>
              <a:buClr>
                <a:srgbClr val="000000"/>
              </a:buClr>
              <a:buSzPct val="43750"/>
              <a:buFont typeface="Segoe UI Symbol"/>
              <a:buChar char="➢"/>
              <a:tabLst>
                <a:tab pos="580390" algn="l"/>
              </a:tabLst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es plongeurs présents pour,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en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fonction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leur savoir faire</a:t>
            </a:r>
            <a:r>
              <a:rPr sz="2400" spc="-3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:</a:t>
            </a:r>
            <a:endParaRPr sz="24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807210">
              <a:lnSpc>
                <a:spcPct val="100000"/>
              </a:lnSpc>
            </a:pPr>
            <a:r>
              <a:rPr sz="1200" spc="-165" baseline="34722" dirty="0">
                <a:latin typeface="Segoe UI Symbol"/>
                <a:cs typeface="Segoe UI Symbol"/>
              </a:rPr>
              <a:t>✔   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réparer </a:t>
            </a:r>
            <a:r>
              <a:rPr sz="1800" spc="-10" dirty="0">
                <a:solidFill>
                  <a:srgbClr val="336699"/>
                </a:solidFill>
                <a:latin typeface="Impact"/>
                <a:cs typeface="Impact"/>
              </a:rPr>
              <a:t>le 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pont 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du</a:t>
            </a:r>
            <a:r>
              <a:rPr sz="1800" spc="-6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bateau,</a:t>
            </a:r>
            <a:endParaRPr sz="1800" dirty="0">
              <a:latin typeface="Impact"/>
              <a:cs typeface="Impact"/>
            </a:endParaRPr>
          </a:p>
          <a:p>
            <a:pPr marL="1807210">
              <a:lnSpc>
                <a:spcPct val="100000"/>
              </a:lnSpc>
            </a:pPr>
            <a:r>
              <a:rPr sz="1200" spc="-165" baseline="34722" dirty="0">
                <a:latin typeface="Segoe UI Symbol"/>
                <a:cs typeface="Segoe UI Symbol"/>
              </a:rPr>
              <a:t>✔   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écupérer </a:t>
            </a:r>
            <a:r>
              <a:rPr sz="1800" spc="-10" dirty="0">
                <a:solidFill>
                  <a:srgbClr val="336699"/>
                </a:solidFill>
                <a:latin typeface="Impact"/>
                <a:cs typeface="Impact"/>
              </a:rPr>
              <a:t>le 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matériel 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1800" spc="-7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secours,</a:t>
            </a:r>
            <a:endParaRPr sz="1800" dirty="0">
              <a:latin typeface="Impact"/>
              <a:cs typeface="Impact"/>
            </a:endParaRPr>
          </a:p>
          <a:p>
            <a:pPr marL="1807210">
              <a:lnSpc>
                <a:spcPct val="100000"/>
              </a:lnSpc>
            </a:pPr>
            <a:r>
              <a:rPr sz="1200" spc="-165" baseline="34722" dirty="0">
                <a:latin typeface="Segoe UI Symbol"/>
                <a:cs typeface="Segoe UI Symbol"/>
              </a:rPr>
              <a:t>✔  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arguer </a:t>
            </a:r>
            <a:r>
              <a:rPr sz="1800" spc="-10" dirty="0">
                <a:solidFill>
                  <a:srgbClr val="336699"/>
                </a:solidFill>
                <a:latin typeface="Impact"/>
                <a:cs typeface="Impact"/>
              </a:rPr>
              <a:t>le 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mouillage,</a:t>
            </a:r>
            <a:endParaRPr sz="1800" dirty="0">
              <a:latin typeface="Impact"/>
              <a:cs typeface="Impact"/>
            </a:endParaRPr>
          </a:p>
          <a:p>
            <a:pPr marL="1807210">
              <a:lnSpc>
                <a:spcPct val="100000"/>
              </a:lnSpc>
            </a:pPr>
            <a:r>
              <a:rPr sz="1200" spc="-187" baseline="34722" dirty="0">
                <a:latin typeface="Segoe UI Symbol"/>
                <a:cs typeface="Segoe UI Symbol"/>
              </a:rPr>
              <a:t>✔</a:t>
            </a:r>
            <a:r>
              <a:rPr sz="1800" spc="5" dirty="0">
                <a:solidFill>
                  <a:srgbClr val="FF0000"/>
                </a:solidFill>
                <a:latin typeface="Impact"/>
                <a:cs typeface="Impact"/>
              </a:rPr>
              <a:t>g</a:t>
            </a:r>
            <a:r>
              <a:rPr sz="1800" spc="-10" dirty="0">
                <a:solidFill>
                  <a:srgbClr val="336699"/>
                </a:solidFill>
                <a:latin typeface="Impact"/>
                <a:cs typeface="Impact"/>
              </a:rPr>
              <a:t>u</a:t>
            </a:r>
            <a:r>
              <a:rPr sz="1800" spc="-15" dirty="0">
                <a:solidFill>
                  <a:srgbClr val="336699"/>
                </a:solidFill>
                <a:latin typeface="Impact"/>
                <a:cs typeface="Impact"/>
              </a:rPr>
              <a:t>i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d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r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1800" spc="-15" dirty="0">
                <a:solidFill>
                  <a:srgbClr val="336699"/>
                </a:solidFill>
                <a:latin typeface="Impact"/>
                <a:cs typeface="Impact"/>
              </a:rPr>
              <a:t>l</a:t>
            </a:r>
            <a:r>
              <a:rPr sz="1800" spc="5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s</a:t>
            </a:r>
            <a:r>
              <a:rPr sz="1800" spc="-1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s</a:t>
            </a:r>
            <a:r>
              <a:rPr sz="1800" spc="5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1800" spc="-15" dirty="0">
                <a:solidFill>
                  <a:srgbClr val="336699"/>
                </a:solidFill>
                <a:latin typeface="Impact"/>
                <a:cs typeface="Impact"/>
              </a:rPr>
              <a:t>c</a:t>
            </a:r>
            <a:r>
              <a:rPr sz="1800" spc="5" dirty="0">
                <a:solidFill>
                  <a:srgbClr val="336699"/>
                </a:solidFill>
                <a:latin typeface="Impact"/>
                <a:cs typeface="Impact"/>
              </a:rPr>
              <a:t>o</a:t>
            </a:r>
            <a:r>
              <a:rPr sz="1800" spc="-10" dirty="0">
                <a:solidFill>
                  <a:srgbClr val="336699"/>
                </a:solidFill>
                <a:latin typeface="Impact"/>
                <a:cs typeface="Impact"/>
              </a:rPr>
              <a:t>u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rs.</a:t>
            </a:r>
            <a:endParaRPr sz="1800" dirty="0">
              <a:latin typeface="Impact"/>
              <a:cs typeface="Impac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76" y="216853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marR="5080" algn="ctr">
              <a:lnSpc>
                <a:spcPct val="100000"/>
              </a:lnSpc>
            </a:pPr>
            <a:r>
              <a:rPr spc="-5" dirty="0">
                <a:solidFill>
                  <a:srgbClr val="FF0000"/>
                </a:solidFill>
              </a:rPr>
              <a:t>P</a:t>
            </a:r>
            <a:r>
              <a:rPr spc="-5" dirty="0"/>
              <a:t>RENDRE EN CHARGE </a:t>
            </a:r>
            <a:r>
              <a:rPr dirty="0"/>
              <a:t>UN</a:t>
            </a:r>
            <a:r>
              <a:rPr spc="-40" dirty="0"/>
              <a:t> </a:t>
            </a:r>
            <a:r>
              <a:rPr spc="-5" dirty="0"/>
              <a:t>PLONGEUR  ACCIDENTÉ</a:t>
            </a:r>
          </a:p>
          <a:p>
            <a:pPr marL="2682240" marR="2640330" algn="ctr">
              <a:lnSpc>
                <a:spcPct val="200000"/>
              </a:lnSpc>
              <a:spcBef>
                <a:spcPts val="2590"/>
              </a:spcBef>
            </a:pPr>
            <a:r>
              <a:rPr dirty="0">
                <a:solidFill>
                  <a:srgbClr val="FF0000"/>
                </a:solidFill>
              </a:rPr>
              <a:t>S</a:t>
            </a:r>
            <a:r>
              <a:rPr spc="-10" dirty="0"/>
              <a:t>E</a:t>
            </a:r>
            <a:r>
              <a:rPr dirty="0"/>
              <a:t>COU</a:t>
            </a:r>
            <a:r>
              <a:rPr spc="5" dirty="0"/>
              <a:t>R</a:t>
            </a:r>
            <a:r>
              <a:rPr spc="-5" dirty="0"/>
              <a:t>IR  </a:t>
            </a:r>
            <a:r>
              <a:rPr spc="-5" dirty="0">
                <a:solidFill>
                  <a:srgbClr val="FF0000"/>
                </a:solidFill>
              </a:rPr>
              <a:t>A</a:t>
            </a:r>
            <a:r>
              <a:rPr spc="-5" dirty="0"/>
              <a:t>LERTER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05" y="173338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8530" y="1314450"/>
            <a:ext cx="7291070" cy="492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RENDRE EN CHARGE UN PLONGEUR</a:t>
            </a:r>
            <a:r>
              <a:rPr sz="3200" spc="5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ACCIDENTÉ</a:t>
            </a:r>
            <a:endParaRPr sz="3200">
              <a:latin typeface="Impact"/>
              <a:cs typeface="Impact"/>
            </a:endParaRPr>
          </a:p>
          <a:p>
            <a:pPr marR="17780" algn="ctr">
              <a:lnSpc>
                <a:spcPct val="100000"/>
              </a:lnSpc>
              <a:spcBef>
                <a:spcPts val="340"/>
              </a:spcBef>
            </a:pPr>
            <a:r>
              <a:rPr sz="3600" spc="-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3600" spc="-5" dirty="0">
                <a:solidFill>
                  <a:srgbClr val="336699"/>
                </a:solidFill>
                <a:latin typeface="Impact"/>
                <a:cs typeface="Impact"/>
              </a:rPr>
              <a:t>ECOURIR</a:t>
            </a:r>
            <a:endParaRPr sz="3600">
              <a:latin typeface="Impact"/>
              <a:cs typeface="Impact"/>
            </a:endParaRPr>
          </a:p>
          <a:p>
            <a:pPr marL="2498725" marR="2481580" indent="635" algn="ctr">
              <a:lnSpc>
                <a:spcPts val="7680"/>
              </a:lnSpc>
              <a:spcBef>
                <a:spcPts val="245"/>
              </a:spcBef>
            </a:pP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XYGENE  </a:t>
            </a:r>
            <a:r>
              <a:rPr sz="4400" spc="-10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4400" spc="-10" dirty="0">
                <a:solidFill>
                  <a:srgbClr val="336699"/>
                </a:solidFill>
                <a:latin typeface="Impact"/>
                <a:cs typeface="Impact"/>
              </a:rPr>
              <a:t>AU 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SPIRINE*  </a:t>
            </a:r>
            <a:r>
              <a:rPr sz="4400" dirty="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ASS</a:t>
            </a:r>
            <a:r>
              <a:rPr sz="4400" spc="5" dirty="0">
                <a:solidFill>
                  <a:srgbClr val="336699"/>
                </a:solidFill>
                <a:latin typeface="Impact"/>
                <a:cs typeface="Impact"/>
              </a:rPr>
              <a:t>UR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ER</a:t>
            </a:r>
            <a:endParaRPr sz="4400">
              <a:latin typeface="Impact"/>
              <a:cs typeface="Impac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05" y="218273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0200" y="2750820"/>
            <a:ext cx="857821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D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eux moyens permettent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de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donner l'alerte en mer</a:t>
            </a:r>
            <a:r>
              <a:rPr sz="3200" spc="-2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: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3429" y="3117799"/>
            <a:ext cx="5087620" cy="243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84070">
              <a:lnSpc>
                <a:spcPct val="166500"/>
              </a:lnSpc>
            </a:pP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HF  </a:t>
            </a: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T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ELEPHONE</a:t>
            </a:r>
            <a:r>
              <a:rPr sz="48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PORTABLE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530" y="1314450"/>
            <a:ext cx="7291070" cy="1039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RENDRE EN CHARGE UN PLONGEUR</a:t>
            </a:r>
            <a:r>
              <a:rPr sz="3200" spc="5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ACCIDENTÉ</a:t>
            </a:r>
            <a:endParaRPr sz="3200">
              <a:latin typeface="Impact"/>
              <a:cs typeface="Impact"/>
            </a:endParaRPr>
          </a:p>
          <a:p>
            <a:pPr marL="8255" algn="ctr">
              <a:lnSpc>
                <a:spcPct val="100000"/>
              </a:lnSpc>
              <a:spcBef>
                <a:spcPts val="20"/>
              </a:spcBef>
            </a:pPr>
            <a:r>
              <a:rPr sz="36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3600" spc="-5" dirty="0">
                <a:solidFill>
                  <a:srgbClr val="336699"/>
                </a:solidFill>
                <a:latin typeface="Impact"/>
                <a:cs typeface="Impact"/>
              </a:rPr>
              <a:t>LERTER</a:t>
            </a:r>
            <a:endParaRPr sz="3600">
              <a:latin typeface="Impact"/>
              <a:cs typeface="Impac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958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49550" y="1487170"/>
            <a:ext cx="3392170" cy="273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>
                <a:solidFill>
                  <a:srgbClr val="FF3300"/>
                </a:solidFill>
                <a:latin typeface="Impact"/>
                <a:cs typeface="Impact"/>
              </a:rPr>
              <a:t>P</a:t>
            </a:r>
            <a:r>
              <a:rPr sz="6000" spc="-5" dirty="0">
                <a:solidFill>
                  <a:srgbClr val="336699"/>
                </a:solidFill>
                <a:latin typeface="Impact"/>
                <a:cs typeface="Impact"/>
              </a:rPr>
              <a:t>ourquoi</a:t>
            </a:r>
            <a:r>
              <a:rPr sz="6000" spc="-9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6000" dirty="0">
                <a:solidFill>
                  <a:srgbClr val="336699"/>
                </a:solidFill>
                <a:latin typeface="Impact"/>
                <a:cs typeface="Impact"/>
              </a:rPr>
              <a:t>?</a:t>
            </a:r>
            <a:endParaRPr sz="60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250">
              <a:latin typeface="Times New Roman"/>
              <a:cs typeface="Times New Roman"/>
            </a:endParaRPr>
          </a:p>
          <a:p>
            <a:pPr marL="12700">
              <a:lnSpc>
                <a:spcPts val="7140"/>
              </a:lnSpc>
            </a:pPr>
            <a:r>
              <a:rPr sz="6000" spc="-5" dirty="0">
                <a:solidFill>
                  <a:srgbClr val="FF3300"/>
                </a:solidFill>
                <a:latin typeface="Impact"/>
                <a:cs typeface="Impact"/>
              </a:rPr>
              <a:t>P</a:t>
            </a:r>
            <a:r>
              <a:rPr sz="6000" spc="-5" dirty="0">
                <a:solidFill>
                  <a:srgbClr val="336699"/>
                </a:solidFill>
                <a:latin typeface="Impact"/>
                <a:cs typeface="Impact"/>
              </a:rPr>
              <a:t>our qui</a:t>
            </a:r>
            <a:r>
              <a:rPr sz="6000" spc="-10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6000" dirty="0">
                <a:solidFill>
                  <a:srgbClr val="336699"/>
                </a:solidFill>
                <a:latin typeface="Impact"/>
                <a:cs typeface="Impact"/>
              </a:rPr>
              <a:t>?</a:t>
            </a:r>
            <a:endParaRPr sz="6000">
              <a:latin typeface="Impact"/>
              <a:cs typeface="Impac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4311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8369" y="63500"/>
            <a:ext cx="162242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0"/>
              </a:lnSpc>
            </a:pPr>
            <a:r>
              <a:rPr sz="4000" spc="-10" dirty="0">
                <a:solidFill>
                  <a:srgbClr val="333399"/>
                </a:solidFill>
                <a:latin typeface="Impact"/>
                <a:cs typeface="Impact"/>
              </a:rPr>
              <a:t>R.I.F.A.P.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58870" y="1304290"/>
            <a:ext cx="186118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solidFill>
                  <a:srgbClr val="FF0000"/>
                </a:solidFill>
              </a:rPr>
              <a:t>L'</a:t>
            </a:r>
            <a:r>
              <a:rPr sz="4400" spc="-5" dirty="0">
                <a:solidFill>
                  <a:srgbClr val="336699"/>
                </a:solidFill>
              </a:rPr>
              <a:t>ALERTE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3233420" y="2385059"/>
            <a:ext cx="2765425" cy="2131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450" algn="ctr">
              <a:lnSpc>
                <a:spcPct val="100000"/>
              </a:lnSpc>
            </a:pP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HF</a:t>
            </a:r>
            <a:endParaRPr sz="4800">
              <a:latin typeface="Impact"/>
              <a:cs typeface="Impact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(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ery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H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igh</a:t>
            </a:r>
            <a:r>
              <a:rPr sz="2400" spc="-4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F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requency)</a:t>
            </a:r>
            <a:endParaRPr sz="24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R="43815" algn="ctr">
              <a:lnSpc>
                <a:spcPts val="5260"/>
              </a:lnSpc>
            </a:pP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ANAL</a:t>
            </a:r>
            <a:r>
              <a:rPr sz="4400" spc="-8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400" dirty="0">
                <a:solidFill>
                  <a:srgbClr val="FF0000"/>
                </a:solidFill>
                <a:latin typeface="Impact"/>
                <a:cs typeface="Impact"/>
              </a:rPr>
              <a:t>1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6</a:t>
            </a:r>
            <a:endParaRPr sz="4400">
              <a:latin typeface="Impact"/>
              <a:cs typeface="Impac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173" y="212226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929" y="0"/>
            <a:ext cx="52235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8509" y="3644900"/>
            <a:ext cx="186118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L'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ALERTE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0324" y="2847945"/>
            <a:ext cx="939800" cy="1375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400"/>
              </a:lnSpc>
            </a:pPr>
            <a:r>
              <a:rPr sz="7200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7200" spc="-10" dirty="0">
                <a:solidFill>
                  <a:srgbClr val="336699"/>
                </a:solidFill>
                <a:latin typeface="Impact"/>
                <a:cs typeface="Impact"/>
              </a:rPr>
              <a:t>H</a:t>
            </a:r>
            <a:r>
              <a:rPr sz="7200" dirty="0">
                <a:solidFill>
                  <a:srgbClr val="336699"/>
                </a:solidFill>
                <a:latin typeface="Impact"/>
                <a:cs typeface="Impact"/>
              </a:rPr>
              <a:t>F</a:t>
            </a:r>
            <a:endParaRPr sz="72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100" y="3644900"/>
            <a:ext cx="186118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L'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ALERTE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0324" y="2847945"/>
            <a:ext cx="939800" cy="1375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400"/>
              </a:lnSpc>
            </a:pPr>
            <a:r>
              <a:rPr sz="7200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7200" spc="-10" dirty="0">
                <a:solidFill>
                  <a:srgbClr val="336699"/>
                </a:solidFill>
                <a:latin typeface="Impact"/>
                <a:cs typeface="Impact"/>
              </a:rPr>
              <a:t>H</a:t>
            </a:r>
            <a:r>
              <a:rPr sz="7200" dirty="0">
                <a:solidFill>
                  <a:srgbClr val="336699"/>
                </a:solidFill>
                <a:latin typeface="Impact"/>
                <a:cs typeface="Impact"/>
              </a:rPr>
              <a:t>F</a:t>
            </a:r>
            <a:endParaRPr sz="7200">
              <a:latin typeface="Impact"/>
              <a:cs typeface="Impac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9339" y="410209"/>
            <a:ext cx="5011420" cy="598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8369" y="63500"/>
            <a:ext cx="162242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0"/>
              </a:lnSpc>
            </a:pPr>
            <a:r>
              <a:rPr sz="4000" spc="-10" dirty="0">
                <a:solidFill>
                  <a:srgbClr val="333399"/>
                </a:solidFill>
                <a:latin typeface="Impact"/>
                <a:cs typeface="Impact"/>
              </a:rPr>
              <a:t>R.I.F.A.P.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100" y="3644900"/>
            <a:ext cx="186118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L'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ALERTE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0324" y="2847945"/>
            <a:ext cx="939800" cy="1375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400"/>
              </a:lnSpc>
            </a:pPr>
            <a:r>
              <a:rPr sz="7200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7200" spc="-10" dirty="0">
                <a:solidFill>
                  <a:srgbClr val="336699"/>
                </a:solidFill>
                <a:latin typeface="Impact"/>
                <a:cs typeface="Impact"/>
              </a:rPr>
              <a:t>H</a:t>
            </a:r>
            <a:r>
              <a:rPr sz="7200" dirty="0">
                <a:solidFill>
                  <a:srgbClr val="336699"/>
                </a:solidFill>
                <a:latin typeface="Impact"/>
                <a:cs typeface="Impact"/>
              </a:rPr>
              <a:t>F</a:t>
            </a:r>
            <a:endParaRPr sz="7200">
              <a:latin typeface="Impact"/>
              <a:cs typeface="Impac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00020" y="1949450"/>
            <a:ext cx="3959859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68779" y="1125220"/>
            <a:ext cx="6163945" cy="72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30"/>
              </a:lnSpc>
            </a:pPr>
            <a:r>
              <a:rPr sz="4800" spc="-10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4800" spc="-10" dirty="0">
                <a:solidFill>
                  <a:srgbClr val="336699"/>
                </a:solidFill>
                <a:latin typeface="Impact"/>
                <a:cs typeface="Impact"/>
              </a:rPr>
              <a:t>LPHABET</a:t>
            </a:r>
            <a:r>
              <a:rPr sz="4800" spc="-4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NTERNATIONAL</a:t>
            </a:r>
            <a:endParaRPr sz="4800">
              <a:latin typeface="Impact"/>
              <a:cs typeface="Impac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80284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8369" y="63500"/>
            <a:ext cx="162242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0"/>
              </a:lnSpc>
            </a:pPr>
            <a:r>
              <a:rPr sz="4000" spc="-10" dirty="0">
                <a:solidFill>
                  <a:srgbClr val="333399"/>
                </a:solidFill>
                <a:latin typeface="Impact"/>
                <a:cs typeface="Impact"/>
              </a:rPr>
              <a:t>R.I.F.A.P.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100" y="3644900"/>
            <a:ext cx="186118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L'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ALERTE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0324" y="2847945"/>
            <a:ext cx="939800" cy="1375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400"/>
              </a:lnSpc>
            </a:pPr>
            <a:r>
              <a:rPr sz="7200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7200" spc="-10" dirty="0">
                <a:solidFill>
                  <a:srgbClr val="336699"/>
                </a:solidFill>
                <a:latin typeface="Impact"/>
                <a:cs typeface="Impact"/>
              </a:rPr>
              <a:t>H</a:t>
            </a:r>
            <a:r>
              <a:rPr sz="7200" dirty="0">
                <a:solidFill>
                  <a:srgbClr val="336699"/>
                </a:solidFill>
                <a:latin typeface="Impact"/>
                <a:cs typeface="Impact"/>
              </a:rPr>
              <a:t>F</a:t>
            </a:r>
            <a:endParaRPr sz="7200">
              <a:latin typeface="Impact"/>
              <a:cs typeface="Impac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68779" y="1125220"/>
            <a:ext cx="6163945" cy="72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30"/>
              </a:lnSpc>
            </a:pPr>
            <a:r>
              <a:rPr sz="4800" spc="-10" dirty="0">
                <a:solidFill>
                  <a:srgbClr val="FF0000"/>
                </a:solidFill>
              </a:rPr>
              <a:t>A</a:t>
            </a:r>
            <a:r>
              <a:rPr sz="4800" spc="-10" dirty="0">
                <a:solidFill>
                  <a:srgbClr val="336699"/>
                </a:solidFill>
              </a:rPr>
              <a:t>LPHABET</a:t>
            </a:r>
            <a:r>
              <a:rPr sz="4800" spc="-40" dirty="0">
                <a:solidFill>
                  <a:srgbClr val="336699"/>
                </a:solidFill>
              </a:rPr>
              <a:t> </a:t>
            </a:r>
            <a:r>
              <a:rPr sz="4800" spc="-5" dirty="0">
                <a:solidFill>
                  <a:srgbClr val="FF0000"/>
                </a:solidFill>
              </a:rPr>
              <a:t>I</a:t>
            </a:r>
            <a:r>
              <a:rPr sz="4800" spc="-5" dirty="0">
                <a:solidFill>
                  <a:srgbClr val="336699"/>
                </a:solidFill>
              </a:rPr>
              <a:t>NTERNATIONAL</a:t>
            </a:r>
            <a:endParaRPr sz="4800"/>
          </a:p>
        </p:txBody>
      </p:sp>
      <p:sp>
        <p:nvSpPr>
          <p:cNvPr id="11" name="object 11"/>
          <p:cNvSpPr txBox="1"/>
          <p:nvPr/>
        </p:nvSpPr>
        <p:spPr>
          <a:xfrm>
            <a:off x="3317240" y="2058670"/>
            <a:ext cx="2731770" cy="292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4800" dirty="0">
                <a:solidFill>
                  <a:srgbClr val="FF0000"/>
                </a:solidFill>
                <a:latin typeface="Impact"/>
                <a:cs typeface="Impact"/>
              </a:rPr>
              <a:t>C	</a:t>
            </a: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harlie</a:t>
            </a:r>
            <a:endParaRPr sz="4800">
              <a:latin typeface="Impact"/>
              <a:cs typeface="Impact"/>
            </a:endParaRPr>
          </a:p>
          <a:p>
            <a:pPr marL="12700">
              <a:lnSpc>
                <a:spcPts val="5755"/>
              </a:lnSpc>
              <a:tabLst>
                <a:tab pos="926465" algn="l"/>
              </a:tabLst>
            </a:pPr>
            <a:r>
              <a:rPr sz="4800" dirty="0">
                <a:solidFill>
                  <a:srgbClr val="FF0000"/>
                </a:solidFill>
                <a:latin typeface="Impact"/>
                <a:cs typeface="Impact"/>
              </a:rPr>
              <a:t>S	</a:t>
            </a:r>
            <a:r>
              <a:rPr sz="4800" spc="-10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4800" spc="-10" dirty="0">
                <a:solidFill>
                  <a:srgbClr val="336699"/>
                </a:solidFill>
                <a:latin typeface="Impact"/>
                <a:cs typeface="Impact"/>
              </a:rPr>
              <a:t>ierra</a:t>
            </a:r>
            <a:endParaRPr sz="4800">
              <a:latin typeface="Impact"/>
              <a:cs typeface="Impact"/>
            </a:endParaRPr>
          </a:p>
          <a:p>
            <a:pPr marL="12700">
              <a:lnSpc>
                <a:spcPts val="5755"/>
              </a:lnSpc>
              <a:tabLst>
                <a:tab pos="926465" algn="l"/>
              </a:tabLst>
            </a:pPr>
            <a:r>
              <a:rPr sz="4800" dirty="0">
                <a:solidFill>
                  <a:srgbClr val="FF0000"/>
                </a:solidFill>
                <a:latin typeface="Impact"/>
                <a:cs typeface="Impact"/>
              </a:rPr>
              <a:t>L	</a:t>
            </a: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ima</a:t>
            </a:r>
            <a:endParaRPr sz="4800">
              <a:latin typeface="Impact"/>
              <a:cs typeface="Impact"/>
            </a:endParaRPr>
          </a:p>
          <a:p>
            <a:pPr marL="12700">
              <a:lnSpc>
                <a:spcPts val="5730"/>
              </a:lnSpc>
              <a:tabLst>
                <a:tab pos="926465" algn="l"/>
              </a:tabLst>
            </a:pPr>
            <a:r>
              <a:rPr sz="4800" dirty="0">
                <a:solidFill>
                  <a:srgbClr val="FF0000"/>
                </a:solidFill>
                <a:latin typeface="Impact"/>
                <a:cs typeface="Impact"/>
              </a:rPr>
              <a:t>G	</a:t>
            </a: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g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olf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7240" y="4983479"/>
            <a:ext cx="1918335" cy="72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30"/>
              </a:lnSpc>
              <a:tabLst>
                <a:tab pos="926465" algn="l"/>
              </a:tabLst>
            </a:pP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13	</a:t>
            </a:r>
            <a:r>
              <a:rPr sz="4800" dirty="0">
                <a:solidFill>
                  <a:srgbClr val="336699"/>
                </a:solidFill>
                <a:latin typeface="Impact"/>
                <a:cs typeface="Impact"/>
              </a:rPr>
              <a:t>1 </a:t>
            </a:r>
            <a:r>
              <a:rPr sz="2000" spc="-5" dirty="0">
                <a:solidFill>
                  <a:srgbClr val="FF0000"/>
                </a:solidFill>
                <a:latin typeface="Impact"/>
                <a:cs typeface="Impact"/>
              </a:rPr>
              <a:t>et </a:t>
            </a:r>
            <a:r>
              <a:rPr sz="2000" spc="55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4800" dirty="0">
                <a:solidFill>
                  <a:srgbClr val="336699"/>
                </a:solidFill>
                <a:latin typeface="Impact"/>
                <a:cs typeface="Impact"/>
              </a:rPr>
              <a:t>3</a:t>
            </a:r>
            <a:endParaRPr sz="4800">
              <a:latin typeface="Impact"/>
              <a:cs typeface="Impac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5250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3039" y="4364990"/>
            <a:ext cx="6430645" cy="85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6520" marR="5080" indent="-1353820">
              <a:lnSpc>
                <a:spcPct val="100000"/>
              </a:lnSpc>
            </a:pPr>
            <a:r>
              <a:rPr sz="2800" dirty="0">
                <a:solidFill>
                  <a:srgbClr val="336699"/>
                </a:solidFill>
                <a:latin typeface="Impact"/>
                <a:cs typeface="Impact"/>
              </a:rPr>
              <a:t>Le </a:t>
            </a:r>
            <a:r>
              <a:rPr sz="2800" spc="-5" dirty="0">
                <a:solidFill>
                  <a:srgbClr val="336699"/>
                </a:solidFill>
                <a:latin typeface="Impact"/>
                <a:cs typeface="Impact"/>
              </a:rPr>
              <a:t>téléphone est une fausse </a:t>
            </a:r>
            <a:r>
              <a:rPr sz="2800" spc="-10" dirty="0">
                <a:solidFill>
                  <a:srgbClr val="336699"/>
                </a:solidFill>
                <a:latin typeface="Impact"/>
                <a:cs typeface="Impact"/>
              </a:rPr>
              <a:t>sécurité </a:t>
            </a:r>
            <a:r>
              <a:rPr sz="2800" spc="-5" dirty="0">
                <a:solidFill>
                  <a:srgbClr val="336699"/>
                </a:solidFill>
                <a:latin typeface="Impact"/>
                <a:cs typeface="Impact"/>
              </a:rPr>
              <a:t>en mer  </a:t>
            </a:r>
            <a:r>
              <a:rPr sz="2800" spc="-5" dirty="0">
                <a:solidFill>
                  <a:srgbClr val="FF0000"/>
                </a:solidFill>
                <a:latin typeface="Impact"/>
                <a:cs typeface="Impact"/>
              </a:rPr>
              <a:t>IL NE </a:t>
            </a:r>
            <a:r>
              <a:rPr sz="2800" spc="-10" dirty="0">
                <a:solidFill>
                  <a:srgbClr val="FF0000"/>
                </a:solidFill>
                <a:latin typeface="Impact"/>
                <a:cs typeface="Impact"/>
              </a:rPr>
              <a:t>REMPLACE </a:t>
            </a:r>
            <a:r>
              <a:rPr sz="2800" spc="-5" dirty="0">
                <a:solidFill>
                  <a:srgbClr val="FF0000"/>
                </a:solidFill>
                <a:latin typeface="Impact"/>
                <a:cs typeface="Impact"/>
              </a:rPr>
              <a:t>PAS </a:t>
            </a:r>
            <a:r>
              <a:rPr sz="2800" dirty="0">
                <a:solidFill>
                  <a:srgbClr val="FF0000"/>
                </a:solidFill>
                <a:latin typeface="Impact"/>
                <a:cs typeface="Impact"/>
              </a:rPr>
              <a:t>LA</a:t>
            </a:r>
            <a:r>
              <a:rPr sz="2800" spc="-70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Impact"/>
                <a:cs typeface="Impact"/>
              </a:rPr>
              <a:t>VHF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80400" y="4555490"/>
            <a:ext cx="457200" cy="48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68979" y="63500"/>
            <a:ext cx="5631815" cy="418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2090">
              <a:lnSpc>
                <a:spcPct val="100000"/>
              </a:lnSpc>
            </a:pPr>
            <a:r>
              <a:rPr sz="4000" spc="-10" dirty="0">
                <a:solidFill>
                  <a:srgbClr val="333399"/>
                </a:solidFill>
                <a:latin typeface="Impact"/>
                <a:cs typeface="Impact"/>
              </a:rPr>
              <a:t>R.I.F.A.P.</a:t>
            </a:r>
            <a:endParaRPr sz="40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 dirty="0">
              <a:latin typeface="Times New Roman"/>
              <a:cs typeface="Times New Roman"/>
            </a:endParaRPr>
          </a:p>
          <a:p>
            <a:pPr marR="2982595" algn="ctr">
              <a:lnSpc>
                <a:spcPct val="100000"/>
              </a:lnSpc>
            </a:pP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L'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ALERTE</a:t>
            </a:r>
            <a:endParaRPr sz="4400" dirty="0">
              <a:latin typeface="Impact"/>
              <a:cs typeface="Impact"/>
            </a:endParaRPr>
          </a:p>
          <a:p>
            <a:pPr marR="3018790" algn="ctr">
              <a:lnSpc>
                <a:spcPts val="5005"/>
              </a:lnSpc>
              <a:spcBef>
                <a:spcPts val="3229"/>
              </a:spcBef>
            </a:pP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T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ELEPHO</a:t>
            </a:r>
            <a:r>
              <a:rPr sz="4800" spc="5" dirty="0">
                <a:solidFill>
                  <a:srgbClr val="336699"/>
                </a:solidFill>
                <a:latin typeface="Impact"/>
                <a:cs typeface="Impact"/>
              </a:rPr>
              <a:t>N</a:t>
            </a:r>
            <a:r>
              <a:rPr sz="4800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endParaRPr sz="4800" dirty="0">
              <a:latin typeface="Impact"/>
              <a:cs typeface="Impact"/>
            </a:endParaRPr>
          </a:p>
          <a:p>
            <a:pPr marL="786130">
              <a:lnSpc>
                <a:spcPts val="9665"/>
              </a:lnSpc>
              <a:tabLst>
                <a:tab pos="2878455" algn="l"/>
              </a:tabLst>
            </a:pPr>
            <a:r>
              <a:rPr sz="4400" dirty="0">
                <a:solidFill>
                  <a:srgbClr val="FF0000"/>
                </a:solidFill>
                <a:latin typeface="Impact"/>
                <a:cs typeface="Impact"/>
              </a:rPr>
              <a:t>1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6</a:t>
            </a:r>
            <a:r>
              <a:rPr sz="4400" dirty="0">
                <a:solidFill>
                  <a:srgbClr val="FF0000"/>
                </a:solidFill>
                <a:latin typeface="Impact"/>
                <a:cs typeface="Impact"/>
              </a:rPr>
              <a:t>1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6	</a:t>
            </a:r>
            <a:r>
              <a:rPr sz="8800" spc="-5" dirty="0">
                <a:solidFill>
                  <a:srgbClr val="FF0000"/>
                </a:solidFill>
                <a:latin typeface="Impact"/>
                <a:cs typeface="Impact"/>
              </a:rPr>
              <a:t>1</a:t>
            </a:r>
            <a:r>
              <a:rPr sz="8800" spc="-5" dirty="0">
                <a:solidFill>
                  <a:srgbClr val="336699"/>
                </a:solidFill>
                <a:latin typeface="Impact"/>
                <a:cs typeface="Impact"/>
              </a:rPr>
              <a:t>1</a:t>
            </a:r>
            <a:r>
              <a:rPr sz="8800" spc="-5" dirty="0">
                <a:solidFill>
                  <a:srgbClr val="FF0000"/>
                </a:solidFill>
                <a:latin typeface="Impact"/>
                <a:cs typeface="Impact"/>
              </a:rPr>
              <a:t>2</a:t>
            </a:r>
            <a:endParaRPr sz="880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0200" y="3239770"/>
            <a:ext cx="720089" cy="1252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779" y="179070"/>
            <a:ext cx="4842510" cy="6678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8369" y="63500"/>
            <a:ext cx="162242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0"/>
              </a:lnSpc>
            </a:pPr>
            <a:r>
              <a:rPr sz="4000" spc="-10" dirty="0">
                <a:solidFill>
                  <a:srgbClr val="333399"/>
                </a:solidFill>
                <a:latin typeface="Impact"/>
                <a:cs typeface="Impact"/>
              </a:rPr>
              <a:t>R.I.F.A.P.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89020" y="1304290"/>
            <a:ext cx="199898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solidFill>
                  <a:srgbClr val="FF0000"/>
                </a:solidFill>
              </a:rPr>
              <a:t>L</a:t>
            </a:r>
            <a:r>
              <a:rPr sz="4800" spc="-5" dirty="0">
                <a:solidFill>
                  <a:srgbClr val="336699"/>
                </a:solidFill>
              </a:rPr>
              <a:t>E</a:t>
            </a:r>
            <a:r>
              <a:rPr sz="4800" spc="-85" dirty="0">
                <a:solidFill>
                  <a:srgbClr val="336699"/>
                </a:solidFill>
              </a:rPr>
              <a:t> </a:t>
            </a:r>
            <a:r>
              <a:rPr sz="4800" spc="-10" dirty="0">
                <a:solidFill>
                  <a:srgbClr val="336699"/>
                </a:solidFill>
              </a:rPr>
              <a:t>BILAN</a:t>
            </a:r>
            <a:endParaRPr sz="4800"/>
          </a:p>
        </p:txBody>
      </p:sp>
      <p:sp>
        <p:nvSpPr>
          <p:cNvPr id="9" name="object 9"/>
          <p:cNvSpPr txBox="1"/>
          <p:nvPr/>
        </p:nvSpPr>
        <p:spPr>
          <a:xfrm>
            <a:off x="1367789" y="2385059"/>
            <a:ext cx="6443980" cy="359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6860" indent="-1534160">
              <a:lnSpc>
                <a:spcPct val="100000"/>
              </a:lnSpc>
            </a:pPr>
            <a:r>
              <a:rPr sz="4000" spc="-10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4000" spc="-10" dirty="0">
                <a:solidFill>
                  <a:srgbClr val="336699"/>
                </a:solidFill>
                <a:latin typeface="Impact"/>
                <a:cs typeface="Impact"/>
              </a:rPr>
              <a:t>VALUER </a:t>
            </a:r>
            <a:r>
              <a:rPr sz="4000" spc="-5" dirty="0">
                <a:solidFill>
                  <a:srgbClr val="336699"/>
                </a:solidFill>
                <a:latin typeface="Impact"/>
                <a:cs typeface="Impact"/>
              </a:rPr>
              <a:t>LES </a:t>
            </a:r>
            <a:r>
              <a:rPr sz="4000" spc="-10" dirty="0">
                <a:solidFill>
                  <a:srgbClr val="FF0000"/>
                </a:solidFill>
                <a:latin typeface="Impact"/>
                <a:cs typeface="Impact"/>
              </a:rPr>
              <a:t>F</a:t>
            </a:r>
            <a:r>
              <a:rPr sz="4000" spc="-10" dirty="0">
                <a:solidFill>
                  <a:srgbClr val="336699"/>
                </a:solidFill>
                <a:latin typeface="Impact"/>
                <a:cs typeface="Impact"/>
              </a:rPr>
              <a:t>ONCTIONS</a:t>
            </a:r>
            <a:r>
              <a:rPr sz="4000" spc="-2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4000" spc="-5" dirty="0">
                <a:solidFill>
                  <a:srgbClr val="336699"/>
                </a:solidFill>
                <a:latin typeface="Impact"/>
                <a:cs typeface="Impact"/>
              </a:rPr>
              <a:t>ITALES</a:t>
            </a:r>
            <a:endParaRPr sz="4000">
              <a:latin typeface="Impact"/>
              <a:cs typeface="Impact"/>
            </a:endParaRPr>
          </a:p>
          <a:p>
            <a:pPr marL="1466215" marR="1463040" indent="80010" algn="just">
              <a:lnSpc>
                <a:spcPct val="145500"/>
              </a:lnSpc>
              <a:spcBef>
                <a:spcPts val="475"/>
              </a:spcBef>
            </a:pPr>
            <a:r>
              <a:rPr sz="4400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A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ONSCIENCE  </a:t>
            </a:r>
            <a:r>
              <a:rPr sz="4400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A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ENTILATION  </a:t>
            </a:r>
            <a:r>
              <a:rPr sz="4400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A</a:t>
            </a:r>
            <a:r>
              <a:rPr sz="4400" spc="-5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IRCULATION</a:t>
            </a:r>
            <a:endParaRPr sz="4400">
              <a:latin typeface="Impact"/>
              <a:cs typeface="Impac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23" y="182634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9489" y="1125220"/>
            <a:ext cx="7178040" cy="511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4800" spc="-5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4800" spc="-8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800" spc="-10" dirty="0">
                <a:solidFill>
                  <a:srgbClr val="336699"/>
                </a:solidFill>
                <a:latin typeface="Impact"/>
                <a:cs typeface="Impact"/>
              </a:rPr>
              <a:t>BILAN</a:t>
            </a:r>
            <a:endParaRPr sz="4800" dirty="0">
              <a:latin typeface="Impact"/>
              <a:cs typeface="Impact"/>
            </a:endParaRPr>
          </a:p>
          <a:p>
            <a:pPr marL="2540" algn="ctr">
              <a:lnSpc>
                <a:spcPct val="100000"/>
              </a:lnSpc>
              <a:spcBef>
                <a:spcPts val="1520"/>
              </a:spcBef>
            </a:pPr>
            <a:r>
              <a:rPr sz="40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4000" spc="-5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40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336699"/>
                </a:solidFill>
                <a:latin typeface="Impact"/>
                <a:cs typeface="Impact"/>
              </a:rPr>
              <a:t>MALAISE</a:t>
            </a:r>
            <a:endParaRPr sz="4000" dirty="0">
              <a:latin typeface="Impact"/>
              <a:cs typeface="Impact"/>
            </a:endParaRPr>
          </a:p>
          <a:p>
            <a:pPr marL="12700" marR="5080" algn="ctr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É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tat général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de mal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être </a:t>
            </a: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hez une personne  c</a:t>
            </a: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nsciente.</a:t>
            </a:r>
            <a:endParaRPr sz="3200" dirty="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l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est toujours associé 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à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des signes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 :</a:t>
            </a:r>
            <a:endParaRPr sz="3200" dirty="0">
              <a:latin typeface="Impact"/>
              <a:cs typeface="Impact"/>
            </a:endParaRPr>
          </a:p>
          <a:p>
            <a:pPr marL="19685" algn="ctr">
              <a:lnSpc>
                <a:spcPct val="100000"/>
              </a:lnSpc>
              <a:spcBef>
                <a:spcPts val="850"/>
              </a:spcBef>
            </a:pPr>
            <a:r>
              <a:rPr sz="2100" spc="-315" baseline="33730" dirty="0">
                <a:latin typeface="Segoe UI Symbol"/>
                <a:cs typeface="Segoe UI Symbol"/>
              </a:rPr>
              <a:t>✔ </a:t>
            </a:r>
            <a:r>
              <a:rPr sz="2100" spc="-60" baseline="33730" dirty="0">
                <a:latin typeface="Segoe UI Symbol"/>
                <a:cs typeface="Segoe UI Symbo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bservables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par le</a:t>
            </a:r>
            <a:r>
              <a:rPr sz="3200" spc="1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auveteur</a:t>
            </a:r>
            <a:endParaRPr sz="3200" dirty="0">
              <a:latin typeface="Impact"/>
              <a:cs typeface="Impact"/>
            </a:endParaRPr>
          </a:p>
          <a:p>
            <a:pPr marL="1070610">
              <a:lnSpc>
                <a:spcPct val="100000"/>
              </a:lnSpc>
            </a:pPr>
            <a:r>
              <a:rPr sz="2100" spc="-322" baseline="33730" dirty="0">
                <a:latin typeface="Segoe UI Symbol"/>
                <a:cs typeface="Segoe UI Symbol"/>
              </a:rPr>
              <a:t>✔</a:t>
            </a:r>
            <a:r>
              <a:rPr sz="3200" spc="5" dirty="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ess</a:t>
            </a:r>
            <a:r>
              <a:rPr sz="3200" spc="-10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n</a:t>
            </a:r>
            <a:r>
              <a:rPr sz="3200" spc="-10" dirty="0">
                <a:solidFill>
                  <a:srgbClr val="336699"/>
                </a:solidFill>
                <a:latin typeface="Impact"/>
                <a:cs typeface="Impact"/>
              </a:rPr>
              <a:t>t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is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spc="5" dirty="0">
                <a:solidFill>
                  <a:srgbClr val="336699"/>
                </a:solidFill>
                <a:latin typeface="Impact"/>
                <a:cs typeface="Impact"/>
              </a:rPr>
              <a:t>p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ar</a:t>
            </a:r>
            <a:r>
              <a:rPr sz="3200" spc="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la</a:t>
            </a:r>
            <a:r>
              <a:rPr sz="3200" spc="3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v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i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c</a:t>
            </a:r>
            <a:r>
              <a:rPr sz="3200" spc="-10" dirty="0">
                <a:solidFill>
                  <a:srgbClr val="336699"/>
                </a:solidFill>
                <a:latin typeface="Impact"/>
                <a:cs typeface="Impact"/>
              </a:rPr>
              <a:t>t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ime</a:t>
            </a:r>
            <a:endParaRPr sz="3200" dirty="0">
              <a:latin typeface="Impact"/>
              <a:cs typeface="Impac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5332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6420" y="2693670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8340" y="2693670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6420" y="3218179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8340" y="3218179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9589" y="2565400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9589" y="3089910"/>
            <a:ext cx="2663190" cy="0"/>
          </a:xfrm>
          <a:custGeom>
            <a:avLst/>
            <a:gdLst/>
            <a:ahLst/>
            <a:cxnLst/>
            <a:rect l="l" t="t" r="r" b="b"/>
            <a:pathLst>
              <a:path w="2663190">
                <a:moveTo>
                  <a:pt x="0" y="0"/>
                </a:moveTo>
                <a:lnTo>
                  <a:pt x="266319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9589" y="2565400"/>
            <a:ext cx="2663190" cy="0"/>
          </a:xfrm>
          <a:custGeom>
            <a:avLst/>
            <a:gdLst/>
            <a:ahLst/>
            <a:cxnLst/>
            <a:rect l="l" t="t" r="r" b="b"/>
            <a:pathLst>
              <a:path w="2663190">
                <a:moveTo>
                  <a:pt x="0" y="0"/>
                </a:moveTo>
                <a:lnTo>
                  <a:pt x="266319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9589" y="3089910"/>
            <a:ext cx="0" cy="524510"/>
          </a:xfrm>
          <a:custGeom>
            <a:avLst/>
            <a:gdLst/>
            <a:ahLst/>
            <a:cxnLst/>
            <a:rect l="l" t="t" r="r" b="b"/>
            <a:pathLst>
              <a:path h="524510">
                <a:moveTo>
                  <a:pt x="0" y="0"/>
                </a:moveTo>
                <a:lnTo>
                  <a:pt x="0" y="52450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9589" y="3089910"/>
            <a:ext cx="2663190" cy="0"/>
          </a:xfrm>
          <a:custGeom>
            <a:avLst/>
            <a:gdLst/>
            <a:ahLst/>
            <a:cxnLst/>
            <a:rect l="l" t="t" r="r" b="b"/>
            <a:pathLst>
              <a:path w="2663190">
                <a:moveTo>
                  <a:pt x="0" y="0"/>
                </a:moveTo>
                <a:lnTo>
                  <a:pt x="266319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5739" y="5036820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5340" y="5036820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5739" y="5553709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5340" y="5553709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7559" y="1167129"/>
            <a:ext cx="7604759" cy="457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065" algn="ctr">
              <a:lnSpc>
                <a:spcPct val="100000"/>
              </a:lnSpc>
            </a:pPr>
            <a:r>
              <a:rPr sz="40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4000" spc="-5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40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336699"/>
                </a:solidFill>
                <a:latin typeface="Impact"/>
                <a:cs typeface="Impact"/>
              </a:rPr>
              <a:t>MALAISE</a:t>
            </a:r>
            <a:endParaRPr sz="4000">
              <a:latin typeface="Impact"/>
              <a:cs typeface="Impact"/>
            </a:endParaRPr>
          </a:p>
          <a:p>
            <a:pPr marL="590550">
              <a:lnSpc>
                <a:spcPct val="100000"/>
              </a:lnSpc>
              <a:spcBef>
                <a:spcPts val="390"/>
              </a:spcBef>
            </a:pP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elativement courant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avant la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plongée</a:t>
            </a:r>
            <a:r>
              <a:rPr sz="3200" spc="-6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:</a:t>
            </a:r>
            <a:endParaRPr sz="3200">
              <a:latin typeface="Impact"/>
              <a:cs typeface="Impact"/>
            </a:endParaRPr>
          </a:p>
          <a:p>
            <a:pPr marL="1172845">
              <a:lnSpc>
                <a:spcPct val="100000"/>
              </a:lnSpc>
              <a:spcBef>
                <a:spcPts val="2280"/>
              </a:spcBef>
              <a:tabLst>
                <a:tab pos="3834765" algn="l"/>
              </a:tabLst>
            </a:pPr>
            <a:r>
              <a:rPr sz="1800" dirty="0">
                <a:solidFill>
                  <a:srgbClr val="FF0000"/>
                </a:solidFill>
                <a:latin typeface="Impact"/>
                <a:cs typeface="Impact"/>
              </a:rPr>
              <a:t>M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al</a:t>
            </a:r>
            <a:r>
              <a:rPr sz="1800" spc="-2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mer	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F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roid</a:t>
            </a:r>
            <a:endParaRPr sz="18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1172845">
              <a:lnSpc>
                <a:spcPct val="100000"/>
              </a:lnSpc>
              <a:tabLst>
                <a:tab pos="3834765" algn="l"/>
              </a:tabLst>
            </a:pP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oup 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1800" spc="-1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ch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leur	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rise</a:t>
            </a:r>
            <a:r>
              <a:rPr sz="1800" spc="-7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d'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h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ypoglycémie</a:t>
            </a:r>
            <a:endParaRPr sz="18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l peut être annonciateur d'un accident 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près 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la sortie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3200" spc="-6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l</a:t>
            </a: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'e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au</a:t>
            </a:r>
            <a:endParaRPr sz="3200">
              <a:latin typeface="Impact"/>
              <a:cs typeface="Impact"/>
            </a:endParaRPr>
          </a:p>
          <a:p>
            <a:pPr marL="812800" marR="1872614">
              <a:lnSpc>
                <a:spcPct val="188400"/>
              </a:lnSpc>
              <a:spcBef>
                <a:spcPts val="540"/>
              </a:spcBef>
              <a:tabLst>
                <a:tab pos="3961765" algn="l"/>
              </a:tabLst>
            </a:pP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ccident 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 dé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ompression	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B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arotraum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tismes  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urpression</a:t>
            </a:r>
            <a:r>
              <a:rPr sz="180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ulmonaire	</a:t>
            </a:r>
            <a:r>
              <a:rPr sz="1800" spc="-5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1800" spc="-5" dirty="0">
                <a:solidFill>
                  <a:srgbClr val="336699"/>
                </a:solidFill>
                <a:latin typeface="Impact"/>
                <a:cs typeface="Impact"/>
              </a:rPr>
              <a:t>tc...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40180" y="5425440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89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0180" y="5942329"/>
            <a:ext cx="3148330" cy="0"/>
          </a:xfrm>
          <a:custGeom>
            <a:avLst/>
            <a:gdLst/>
            <a:ahLst/>
            <a:cxnLst/>
            <a:rect l="l" t="t" r="r" b="b"/>
            <a:pathLst>
              <a:path w="3148329">
                <a:moveTo>
                  <a:pt x="0" y="0"/>
                </a:moveTo>
                <a:lnTo>
                  <a:pt x="314833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71" y="176363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5689" y="2650520"/>
            <a:ext cx="3413760" cy="282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1780">
              <a:lnSpc>
                <a:spcPct val="142300"/>
              </a:lnSpc>
            </a:pP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2600" dirty="0">
                <a:solidFill>
                  <a:srgbClr val="336699"/>
                </a:solidFill>
                <a:latin typeface="Impact"/>
                <a:cs typeface="Impact"/>
              </a:rPr>
              <a:t>LONGEUR </a:t>
            </a: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NIVEAU 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1 </a:t>
            </a: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et 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2  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NITIATEUR</a:t>
            </a:r>
            <a:endParaRPr sz="26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2600" dirty="0">
                <a:solidFill>
                  <a:srgbClr val="336699"/>
                </a:solidFill>
                <a:latin typeface="Impact"/>
                <a:cs typeface="Impact"/>
              </a:rPr>
              <a:t>LONGEUR </a:t>
            </a: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NIVEAU</a:t>
            </a:r>
            <a:r>
              <a:rPr sz="2600" spc="-5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3</a:t>
            </a:r>
            <a:endParaRPr sz="2600">
              <a:latin typeface="Impact"/>
              <a:cs typeface="Impact"/>
            </a:endParaRPr>
          </a:p>
          <a:p>
            <a:pPr marL="12700" marR="5080">
              <a:lnSpc>
                <a:spcPct val="142000"/>
              </a:lnSpc>
              <a:spcBef>
                <a:spcPts val="10"/>
              </a:spcBef>
            </a:pP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G</a:t>
            </a:r>
            <a:r>
              <a:rPr sz="2600" dirty="0">
                <a:solidFill>
                  <a:srgbClr val="336699"/>
                </a:solidFill>
                <a:latin typeface="Impact"/>
                <a:cs typeface="Impact"/>
              </a:rPr>
              <a:t>UIDE DE </a:t>
            </a: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PALANQUEE </a:t>
            </a:r>
            <a:r>
              <a:rPr sz="2600" spc="15" dirty="0">
                <a:solidFill>
                  <a:srgbClr val="336699"/>
                </a:solidFill>
                <a:latin typeface="Impact"/>
                <a:cs typeface="Impact"/>
              </a:rPr>
              <a:t>N</a:t>
            </a:r>
            <a:r>
              <a:rPr sz="2600" spc="15" dirty="0">
                <a:solidFill>
                  <a:srgbClr val="FF0000"/>
                </a:solidFill>
                <a:latin typeface="Impact"/>
                <a:cs typeface="Impact"/>
              </a:rPr>
              <a:t>4  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D</a:t>
            </a: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IRECTEUR </a:t>
            </a:r>
            <a:r>
              <a:rPr sz="2600" dirty="0">
                <a:solidFill>
                  <a:srgbClr val="336699"/>
                </a:solidFill>
                <a:latin typeface="Impact"/>
                <a:cs typeface="Impact"/>
              </a:rPr>
              <a:t>DE PLONGEE</a:t>
            </a:r>
            <a:r>
              <a:rPr sz="2600" spc="-7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600" spc="15" dirty="0">
                <a:solidFill>
                  <a:srgbClr val="336699"/>
                </a:solidFill>
                <a:latin typeface="Impact"/>
                <a:cs typeface="Impact"/>
              </a:rPr>
              <a:t>N</a:t>
            </a:r>
            <a:r>
              <a:rPr sz="2600" spc="15" dirty="0">
                <a:solidFill>
                  <a:srgbClr val="FF0000"/>
                </a:solidFill>
                <a:latin typeface="Impact"/>
                <a:cs typeface="Impact"/>
              </a:rPr>
              <a:t>5</a:t>
            </a:r>
            <a:endParaRPr sz="26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2090" y="2651312"/>
            <a:ext cx="1705610" cy="282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2100"/>
              </a:lnSpc>
            </a:pP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FACULTATIF  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B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G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T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E  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B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G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T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endParaRPr sz="2600">
              <a:latin typeface="Impact"/>
              <a:cs typeface="Impact"/>
            </a:endParaRPr>
          </a:p>
          <a:p>
            <a:pPr marL="12700" marR="5080">
              <a:lnSpc>
                <a:spcPct val="142000"/>
              </a:lnSpc>
              <a:spcBef>
                <a:spcPts val="10"/>
              </a:spcBef>
            </a:pP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B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G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T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E  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B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G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T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I</a:t>
            </a:r>
            <a:r>
              <a:rPr sz="2600" spc="5" dirty="0">
                <a:solidFill>
                  <a:srgbClr val="FF0000"/>
                </a:solidFill>
                <a:latin typeface="Impact"/>
                <a:cs typeface="Impact"/>
              </a:rPr>
              <a:t>R</a:t>
            </a:r>
            <a:r>
              <a:rPr sz="2600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endParaRPr sz="260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5210" y="1275110"/>
            <a:ext cx="7414895" cy="113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2300"/>
              </a:lnSpc>
            </a:pP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Ê</a:t>
            </a: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tre titulaire </a:t>
            </a:r>
            <a:r>
              <a:rPr sz="2600" dirty="0">
                <a:solidFill>
                  <a:srgbClr val="336699"/>
                </a:solidFill>
                <a:latin typeface="Impact"/>
                <a:cs typeface="Impact"/>
              </a:rPr>
              <a:t>de </a:t>
            </a:r>
            <a:r>
              <a:rPr sz="2600" spc="-10" dirty="0">
                <a:solidFill>
                  <a:srgbClr val="336699"/>
                </a:solidFill>
                <a:latin typeface="Impact"/>
                <a:cs typeface="Impact"/>
              </a:rPr>
              <a:t>la licence 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f</a:t>
            </a: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édérale en cours de </a:t>
            </a:r>
            <a:r>
              <a:rPr sz="2600" dirty="0">
                <a:solidFill>
                  <a:srgbClr val="336699"/>
                </a:solidFill>
                <a:latin typeface="Impact"/>
                <a:cs typeface="Impact"/>
              </a:rPr>
              <a:t>validité  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2600" spc="-5" dirty="0">
                <a:solidFill>
                  <a:srgbClr val="336699"/>
                </a:solidFill>
                <a:latin typeface="Impact"/>
                <a:cs typeface="Impact"/>
              </a:rPr>
              <a:t>ntre </a:t>
            </a:r>
            <a:r>
              <a:rPr sz="2600" dirty="0">
                <a:solidFill>
                  <a:srgbClr val="336699"/>
                </a:solidFill>
                <a:latin typeface="Impact"/>
                <a:cs typeface="Impact"/>
              </a:rPr>
              <a:t>âgé de </a:t>
            </a:r>
            <a:r>
              <a:rPr sz="2600" spc="-5" dirty="0">
                <a:solidFill>
                  <a:srgbClr val="FF0000"/>
                </a:solidFill>
                <a:latin typeface="Impact"/>
                <a:cs typeface="Impact"/>
              </a:rPr>
              <a:t>16 </a:t>
            </a:r>
            <a:r>
              <a:rPr sz="2600" spc="-10" dirty="0">
                <a:solidFill>
                  <a:srgbClr val="336699"/>
                </a:solidFill>
                <a:latin typeface="Impact"/>
                <a:cs typeface="Impact"/>
              </a:rPr>
              <a:t>ans</a:t>
            </a:r>
            <a:r>
              <a:rPr sz="2600" spc="-3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600" spc="-10" dirty="0">
                <a:solidFill>
                  <a:srgbClr val="336699"/>
                </a:solidFill>
                <a:latin typeface="Impact"/>
                <a:cs typeface="Impact"/>
              </a:rPr>
              <a:t>minimum</a:t>
            </a:r>
            <a:endParaRPr sz="2600">
              <a:latin typeface="Impact"/>
              <a:cs typeface="Impac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9899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73960" y="1305559"/>
            <a:ext cx="423354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0"/>
              </a:lnSpc>
            </a:pPr>
            <a:r>
              <a:rPr sz="4000" spc="-10" dirty="0">
                <a:solidFill>
                  <a:srgbClr val="FF0000"/>
                </a:solidFill>
                <a:latin typeface="Impact"/>
                <a:cs typeface="Impact"/>
              </a:rPr>
              <a:t>D</a:t>
            </a:r>
            <a:r>
              <a:rPr sz="4000" spc="-10" dirty="0">
                <a:solidFill>
                  <a:srgbClr val="336699"/>
                </a:solidFill>
                <a:latin typeface="Impact"/>
                <a:cs typeface="Impact"/>
              </a:rPr>
              <a:t>ETECTER </a:t>
            </a:r>
            <a:r>
              <a:rPr sz="4000" spc="-5" dirty="0">
                <a:solidFill>
                  <a:srgbClr val="336699"/>
                </a:solidFill>
                <a:latin typeface="Impact"/>
                <a:cs typeface="Impact"/>
              </a:rPr>
              <a:t>L</a:t>
            </a:r>
            <a:r>
              <a:rPr sz="4000" spc="-5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4000" spc="-60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336699"/>
                </a:solidFill>
                <a:latin typeface="Impact"/>
                <a:cs typeface="Impact"/>
              </a:rPr>
              <a:t>MALAIS</a:t>
            </a:r>
            <a:r>
              <a:rPr sz="4000" spc="-5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5989" y="3004820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23289" y="2863809"/>
            <a:ext cx="322961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4620">
              <a:lnSpc>
                <a:spcPct val="101400"/>
              </a:lnSpc>
            </a:pP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F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aire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parler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et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écouter</a:t>
            </a:r>
            <a:r>
              <a:rPr sz="2400" spc="-10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la 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victime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4240" y="3004820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1540" y="2864540"/>
            <a:ext cx="3375660" cy="111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4620">
              <a:lnSpc>
                <a:spcPct val="101200"/>
              </a:lnSpc>
            </a:pP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F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aire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parler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et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écouter</a:t>
            </a:r>
            <a:r>
              <a:rPr sz="2400" spc="-9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les  autres membres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 la 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palanquée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5989" y="4174490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3289" y="4033479"/>
            <a:ext cx="351472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8590">
              <a:lnSpc>
                <a:spcPct val="101400"/>
              </a:lnSpc>
            </a:pP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bserver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et rechercher</a:t>
            </a:r>
            <a:r>
              <a:rPr sz="2400" spc="-8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les 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signes</a:t>
            </a:r>
            <a:r>
              <a:rPr sz="2400" spc="34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visibles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0430" y="2830829"/>
            <a:ext cx="0" cy="1169670"/>
          </a:xfrm>
          <a:custGeom>
            <a:avLst/>
            <a:gdLst/>
            <a:ahLst/>
            <a:cxnLst/>
            <a:rect l="l" t="t" r="r" b="b"/>
            <a:pathLst>
              <a:path h="1169670">
                <a:moveTo>
                  <a:pt x="0" y="0"/>
                </a:moveTo>
                <a:lnTo>
                  <a:pt x="0" y="116967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0430" y="2830829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>
                <a:moveTo>
                  <a:pt x="0" y="0"/>
                </a:moveTo>
                <a:lnTo>
                  <a:pt x="377825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9541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9450" y="1267459"/>
            <a:ext cx="7854315" cy="434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0" algn="ctr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E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REFLEXE</a:t>
            </a:r>
            <a:r>
              <a:rPr sz="3200" spc="-8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:</a:t>
            </a:r>
            <a:endParaRPr sz="3200">
              <a:latin typeface="Impact"/>
              <a:cs typeface="Impact"/>
            </a:endParaRPr>
          </a:p>
          <a:p>
            <a:pPr marL="2540" algn="ctr">
              <a:lnSpc>
                <a:spcPct val="100000"/>
              </a:lnSpc>
              <a:spcBef>
                <a:spcPts val="710"/>
              </a:spcBef>
            </a:pP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« 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4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QUESTI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O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NS</a:t>
            </a:r>
            <a:r>
              <a:rPr sz="3200" spc="-11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»</a:t>
            </a:r>
            <a:endParaRPr sz="3200">
              <a:latin typeface="Impact"/>
              <a:cs typeface="Impact"/>
            </a:endParaRPr>
          </a:p>
          <a:p>
            <a:pPr marL="12700" marR="5080" algn="ctr">
              <a:lnSpc>
                <a:spcPct val="162500"/>
              </a:lnSpc>
              <a:spcBef>
                <a:spcPts val="840"/>
              </a:spcBef>
            </a:pP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D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epuis combien </a:t>
            </a: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d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e temps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as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-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tu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les symptômes  </a:t>
            </a: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st-ce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la pr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mière</a:t>
            </a:r>
            <a:r>
              <a:rPr sz="3200" spc="-8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foi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endParaRPr sz="3200">
              <a:latin typeface="Impact"/>
              <a:cs typeface="Impact"/>
            </a:endParaRPr>
          </a:p>
          <a:p>
            <a:pPr marL="404495" marR="322580" algn="ctr">
              <a:lnSpc>
                <a:spcPct val="162500"/>
              </a:lnSpc>
            </a:pP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s-tu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été gravement </a:t>
            </a:r>
            <a:r>
              <a:rPr sz="3200" spc="5" dirty="0">
                <a:solidFill>
                  <a:srgbClr val="336699"/>
                </a:solidFill>
                <a:latin typeface="Impact"/>
                <a:cs typeface="Impact"/>
              </a:rPr>
              <a:t>m</a:t>
            </a:r>
            <a:r>
              <a:rPr sz="3200" spc="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3200" spc="5" dirty="0">
                <a:solidFill>
                  <a:srgbClr val="336699"/>
                </a:solidFill>
                <a:latin typeface="Impact"/>
                <a:cs typeface="Impact"/>
              </a:rPr>
              <a:t>lade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ou</a:t>
            </a:r>
            <a:r>
              <a:rPr sz="32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hospit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lisé  </a:t>
            </a: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rends-tu </a:t>
            </a:r>
            <a:r>
              <a:rPr sz="3200" spc="5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3200" spc="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3200" spc="-75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médicamen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t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s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80400" y="2425700"/>
            <a:ext cx="863600" cy="994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9540" y="3326129"/>
            <a:ext cx="994410" cy="994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9590" y="3959859"/>
            <a:ext cx="994409" cy="994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0219" y="4860290"/>
            <a:ext cx="994409" cy="994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05" y="157261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0530" y="1356207"/>
            <a:ext cx="8270875" cy="414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72589">
              <a:lnSpc>
                <a:spcPct val="155500"/>
              </a:lnSpc>
            </a:pP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ES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SIGNES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EN FAVEUR DE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L'ADD  </a:t>
            </a:r>
            <a:r>
              <a:rPr sz="3200" spc="-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URVIENNENT LE PLUS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SOUVENT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DANS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LES 24</a:t>
            </a:r>
            <a:r>
              <a:rPr sz="3200" spc="-4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HEURES</a:t>
            </a:r>
            <a:endParaRPr sz="3200">
              <a:latin typeface="Impact"/>
              <a:cs typeface="Impact"/>
            </a:endParaRPr>
          </a:p>
          <a:p>
            <a:pPr marL="1452245" marR="1362075" algn="ctr">
              <a:lnSpc>
                <a:spcPct val="162500"/>
              </a:lnSpc>
              <a:spcBef>
                <a:spcPts val="1960"/>
              </a:spcBef>
            </a:pP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5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0 à 55 %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des cas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dans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les 10 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m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n  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2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0 à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30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%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des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cas dans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l'heure  </a:t>
            </a:r>
            <a:r>
              <a:rPr sz="3200" spc="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3200" spc="5" dirty="0">
                <a:solidFill>
                  <a:srgbClr val="336699"/>
                </a:solidFill>
                <a:latin typeface="Impact"/>
                <a:cs typeface="Impact"/>
              </a:rPr>
              <a:t>e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reste dans les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24 </a:t>
            </a: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h</a:t>
            </a:r>
            <a:r>
              <a:rPr sz="3200" spc="-40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00</a:t>
            </a:r>
            <a:endParaRPr sz="3200">
              <a:latin typeface="Impact"/>
              <a:cs typeface="Impac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1991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6429" y="1626870"/>
            <a:ext cx="276860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Impact"/>
                <a:cs typeface="Impact"/>
              </a:rPr>
              <a:t>D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ES </a:t>
            </a:r>
            <a:r>
              <a:rPr sz="3200" spc="-5" dirty="0">
                <a:solidFill>
                  <a:srgbClr val="336699"/>
                </a:solidFill>
                <a:latin typeface="Impact"/>
                <a:cs typeface="Impact"/>
              </a:rPr>
              <a:t>QUESTIONS</a:t>
            </a:r>
            <a:r>
              <a:rPr sz="3200" spc="-7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3200" dirty="0">
                <a:solidFill>
                  <a:srgbClr val="336699"/>
                </a:solidFill>
                <a:latin typeface="Impact"/>
                <a:cs typeface="Impact"/>
              </a:rPr>
              <a:t>?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7789" y="3719829"/>
            <a:ext cx="3731260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40"/>
              </a:lnSpc>
            </a:pPr>
            <a:r>
              <a:rPr sz="60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6000" spc="-5" dirty="0">
                <a:solidFill>
                  <a:srgbClr val="336699"/>
                </a:solidFill>
                <a:latin typeface="Impact"/>
                <a:cs typeface="Impact"/>
              </a:rPr>
              <a:t>A</a:t>
            </a:r>
            <a:r>
              <a:rPr sz="60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6000" spc="-10" dirty="0">
                <a:solidFill>
                  <a:srgbClr val="336699"/>
                </a:solidFill>
                <a:latin typeface="Impact"/>
                <a:cs typeface="Impact"/>
              </a:rPr>
              <a:t>PRATIQUE</a:t>
            </a:r>
            <a:endParaRPr sz="6000">
              <a:latin typeface="Impact"/>
              <a:cs typeface="Impac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8273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4480" y="1126490"/>
            <a:ext cx="6271260" cy="3457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dirty="0">
                <a:solidFill>
                  <a:srgbClr val="FF3300"/>
                </a:solidFill>
                <a:latin typeface="Impact"/>
                <a:cs typeface="Impact"/>
              </a:rPr>
              <a:t>L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E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ODE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D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4400" spc="-1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OMMUNICATION</a:t>
            </a:r>
            <a:endParaRPr sz="4400">
              <a:latin typeface="Impact"/>
              <a:cs typeface="Impact"/>
            </a:endParaRPr>
          </a:p>
          <a:p>
            <a:pPr marR="103505" algn="ctr">
              <a:lnSpc>
                <a:spcPct val="100000"/>
              </a:lnSpc>
              <a:spcBef>
                <a:spcPts val="2840"/>
              </a:spcBef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ES SIGNES</a:t>
            </a:r>
            <a:r>
              <a:rPr sz="2400" spc="-7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D'INFORMATION</a:t>
            </a:r>
            <a:endParaRPr sz="2400">
              <a:latin typeface="Impact"/>
              <a:cs typeface="Impact"/>
            </a:endParaRPr>
          </a:p>
          <a:p>
            <a:pPr marL="2430780" marR="2533650" indent="635"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ous</a:t>
            </a:r>
            <a:r>
              <a:rPr sz="2400" spc="-9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l'eau 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n</a:t>
            </a:r>
            <a:r>
              <a:rPr sz="24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surface</a:t>
            </a:r>
            <a:endParaRPr sz="2400">
              <a:latin typeface="Impact"/>
              <a:cs typeface="Impact"/>
            </a:endParaRPr>
          </a:p>
          <a:p>
            <a:pPr marR="102235" algn="ctr">
              <a:lnSpc>
                <a:spcPct val="100000"/>
              </a:lnSpc>
              <a:spcBef>
                <a:spcPts val="1790"/>
              </a:spcBef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ES SIGNES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</a:t>
            </a:r>
            <a:r>
              <a:rPr sz="2400" spc="-10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DETRESSE</a:t>
            </a:r>
            <a:endParaRPr sz="2400">
              <a:latin typeface="Impact"/>
              <a:cs typeface="Impact"/>
            </a:endParaRPr>
          </a:p>
          <a:p>
            <a:pPr marL="2430780" marR="2533650" indent="635"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ous</a:t>
            </a:r>
            <a:r>
              <a:rPr sz="2400" spc="-9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l'eau 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n</a:t>
            </a:r>
            <a:r>
              <a:rPr sz="24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surface</a:t>
            </a:r>
            <a:endParaRPr sz="2400">
              <a:latin typeface="Impact"/>
              <a:cs typeface="Impac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938" y="163761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0020" y="1371600"/>
            <a:ext cx="3657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7219" y="3465829"/>
            <a:ext cx="172529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dirty="0">
                <a:solidFill>
                  <a:srgbClr val="FF3300"/>
                </a:solidFill>
                <a:latin typeface="Impact"/>
                <a:cs typeface="Impact"/>
              </a:rPr>
              <a:t>L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4400" spc="-9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ODE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09459" y="5756909"/>
            <a:ext cx="440690" cy="266700"/>
          </a:xfrm>
          <a:custGeom>
            <a:avLst/>
            <a:gdLst/>
            <a:ahLst/>
            <a:cxnLst/>
            <a:rect l="l" t="t" r="r" b="b"/>
            <a:pathLst>
              <a:path w="440690" h="266700">
                <a:moveTo>
                  <a:pt x="309880" y="0"/>
                </a:moveTo>
                <a:lnTo>
                  <a:pt x="154940" y="0"/>
                </a:lnTo>
                <a:lnTo>
                  <a:pt x="126126" y="238"/>
                </a:lnTo>
                <a:lnTo>
                  <a:pt x="84216" y="2143"/>
                </a:lnTo>
                <a:lnTo>
                  <a:pt x="40759" y="15954"/>
                </a:lnTo>
                <a:lnTo>
                  <a:pt x="11390" y="53756"/>
                </a:lnTo>
                <a:lnTo>
                  <a:pt x="1905" y="110489"/>
                </a:lnTo>
                <a:lnTo>
                  <a:pt x="0" y="180339"/>
                </a:lnTo>
                <a:lnTo>
                  <a:pt x="0" y="266699"/>
                </a:lnTo>
                <a:lnTo>
                  <a:pt x="440690" y="266699"/>
                </a:lnTo>
                <a:lnTo>
                  <a:pt x="440690" y="151129"/>
                </a:lnTo>
                <a:lnTo>
                  <a:pt x="74930" y="151129"/>
                </a:lnTo>
                <a:lnTo>
                  <a:pt x="75168" y="142517"/>
                </a:lnTo>
                <a:lnTo>
                  <a:pt x="105251" y="115728"/>
                </a:lnTo>
                <a:lnTo>
                  <a:pt x="440612" y="115569"/>
                </a:lnTo>
                <a:lnTo>
                  <a:pt x="440451" y="102373"/>
                </a:lnTo>
                <a:lnTo>
                  <a:pt x="436880" y="59689"/>
                </a:lnTo>
                <a:lnTo>
                  <a:pt x="415250" y="19208"/>
                </a:lnTo>
                <a:lnTo>
                  <a:pt x="377031" y="3750"/>
                </a:lnTo>
                <a:lnTo>
                  <a:pt x="337026" y="456"/>
                </a:lnTo>
                <a:lnTo>
                  <a:pt x="309880" y="0"/>
                </a:lnTo>
                <a:close/>
              </a:path>
              <a:path w="440690" h="266700">
                <a:moveTo>
                  <a:pt x="440612" y="115569"/>
                </a:moveTo>
                <a:lnTo>
                  <a:pt x="300990" y="115569"/>
                </a:lnTo>
                <a:lnTo>
                  <a:pt x="321488" y="115827"/>
                </a:lnTo>
                <a:lnTo>
                  <a:pt x="337343" y="116681"/>
                </a:lnTo>
                <a:lnTo>
                  <a:pt x="365760" y="151129"/>
                </a:lnTo>
                <a:lnTo>
                  <a:pt x="440690" y="151129"/>
                </a:lnTo>
                <a:lnTo>
                  <a:pt x="440612" y="1155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9459" y="5599429"/>
            <a:ext cx="440690" cy="114300"/>
          </a:xfrm>
          <a:custGeom>
            <a:avLst/>
            <a:gdLst/>
            <a:ahLst/>
            <a:cxnLst/>
            <a:rect l="l" t="t" r="r" b="b"/>
            <a:pathLst>
              <a:path w="440690" h="114300">
                <a:moveTo>
                  <a:pt x="0" y="114300"/>
                </a:moveTo>
                <a:lnTo>
                  <a:pt x="440690" y="114300"/>
                </a:lnTo>
                <a:lnTo>
                  <a:pt x="44069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9459" y="5521959"/>
            <a:ext cx="87630" cy="77470"/>
          </a:xfrm>
          <a:custGeom>
            <a:avLst/>
            <a:gdLst/>
            <a:ahLst/>
            <a:cxnLst/>
            <a:rect l="l" t="t" r="r" b="b"/>
            <a:pathLst>
              <a:path w="87629" h="77470">
                <a:moveTo>
                  <a:pt x="0" y="77469"/>
                </a:moveTo>
                <a:lnTo>
                  <a:pt x="87630" y="77469"/>
                </a:lnTo>
                <a:lnTo>
                  <a:pt x="87630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0909" y="5527040"/>
            <a:ext cx="83820" cy="72390"/>
          </a:xfrm>
          <a:custGeom>
            <a:avLst/>
            <a:gdLst/>
            <a:ahLst/>
            <a:cxnLst/>
            <a:rect l="l" t="t" r="r" b="b"/>
            <a:pathLst>
              <a:path w="83820" h="72389">
                <a:moveTo>
                  <a:pt x="83820" y="0"/>
                </a:moveTo>
                <a:lnTo>
                  <a:pt x="0" y="0"/>
                </a:lnTo>
                <a:lnTo>
                  <a:pt x="0" y="72390"/>
                </a:lnTo>
                <a:lnTo>
                  <a:pt x="83820" y="72390"/>
                </a:lnTo>
                <a:lnTo>
                  <a:pt x="8382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2519" y="5514340"/>
            <a:ext cx="87630" cy="85090"/>
          </a:xfrm>
          <a:custGeom>
            <a:avLst/>
            <a:gdLst/>
            <a:ahLst/>
            <a:cxnLst/>
            <a:rect l="l" t="t" r="r" b="b"/>
            <a:pathLst>
              <a:path w="87629" h="85089">
                <a:moveTo>
                  <a:pt x="87629" y="0"/>
                </a:moveTo>
                <a:lnTo>
                  <a:pt x="0" y="0"/>
                </a:lnTo>
                <a:lnTo>
                  <a:pt x="0" y="85090"/>
                </a:lnTo>
                <a:lnTo>
                  <a:pt x="87629" y="85090"/>
                </a:lnTo>
                <a:lnTo>
                  <a:pt x="87629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99300" y="5115559"/>
            <a:ext cx="461009" cy="270510"/>
          </a:xfrm>
          <a:custGeom>
            <a:avLst/>
            <a:gdLst/>
            <a:ahLst/>
            <a:cxnLst/>
            <a:rect l="l" t="t" r="r" b="b"/>
            <a:pathLst>
              <a:path w="461009" h="270510">
                <a:moveTo>
                  <a:pt x="201929" y="0"/>
                </a:moveTo>
                <a:lnTo>
                  <a:pt x="160020" y="0"/>
                </a:lnTo>
                <a:lnTo>
                  <a:pt x="130730" y="694"/>
                </a:lnTo>
                <a:lnTo>
                  <a:pt x="85010" y="5893"/>
                </a:lnTo>
                <a:lnTo>
                  <a:pt x="42068" y="26034"/>
                </a:lnTo>
                <a:lnTo>
                  <a:pt x="11251" y="70723"/>
                </a:lnTo>
                <a:lnTo>
                  <a:pt x="1210" y="112633"/>
                </a:lnTo>
                <a:lnTo>
                  <a:pt x="0" y="137159"/>
                </a:lnTo>
                <a:lnTo>
                  <a:pt x="723" y="155257"/>
                </a:lnTo>
                <a:lnTo>
                  <a:pt x="12700" y="203199"/>
                </a:lnTo>
                <a:lnTo>
                  <a:pt x="37524" y="239097"/>
                </a:lnTo>
                <a:lnTo>
                  <a:pt x="70167" y="261143"/>
                </a:lnTo>
                <a:lnTo>
                  <a:pt x="123348" y="269716"/>
                </a:lnTo>
                <a:lnTo>
                  <a:pt x="165100" y="270509"/>
                </a:lnTo>
                <a:lnTo>
                  <a:pt x="294640" y="270509"/>
                </a:lnTo>
                <a:lnTo>
                  <a:pt x="351631" y="267811"/>
                </a:lnTo>
                <a:lnTo>
                  <a:pt x="392429" y="260349"/>
                </a:lnTo>
                <a:lnTo>
                  <a:pt x="432256" y="231953"/>
                </a:lnTo>
                <a:lnTo>
                  <a:pt x="456247" y="180022"/>
                </a:lnTo>
                <a:lnTo>
                  <a:pt x="459900" y="156209"/>
                </a:lnTo>
                <a:lnTo>
                  <a:pt x="128270" y="156209"/>
                </a:lnTo>
                <a:lnTo>
                  <a:pt x="113307" y="155971"/>
                </a:lnTo>
                <a:lnTo>
                  <a:pt x="74929" y="143509"/>
                </a:lnTo>
                <a:lnTo>
                  <a:pt x="74929" y="125729"/>
                </a:lnTo>
                <a:lnTo>
                  <a:pt x="125729" y="114300"/>
                </a:lnTo>
                <a:lnTo>
                  <a:pt x="201929" y="114300"/>
                </a:lnTo>
                <a:lnTo>
                  <a:pt x="201929" y="0"/>
                </a:lnTo>
                <a:close/>
              </a:path>
              <a:path w="461009" h="270510">
                <a:moveTo>
                  <a:pt x="292100" y="0"/>
                </a:moveTo>
                <a:lnTo>
                  <a:pt x="274320" y="0"/>
                </a:lnTo>
                <a:lnTo>
                  <a:pt x="274320" y="114300"/>
                </a:lnTo>
                <a:lnTo>
                  <a:pt x="330200" y="114300"/>
                </a:lnTo>
                <a:lnTo>
                  <a:pt x="346630" y="114538"/>
                </a:lnTo>
                <a:lnTo>
                  <a:pt x="386079" y="126999"/>
                </a:lnTo>
                <a:lnTo>
                  <a:pt x="386079" y="143509"/>
                </a:lnTo>
                <a:lnTo>
                  <a:pt x="348773" y="155971"/>
                </a:lnTo>
                <a:lnTo>
                  <a:pt x="334009" y="156209"/>
                </a:lnTo>
                <a:lnTo>
                  <a:pt x="459900" y="156209"/>
                </a:lnTo>
                <a:lnTo>
                  <a:pt x="459601" y="110291"/>
                </a:lnTo>
                <a:lnTo>
                  <a:pt x="448687" y="69413"/>
                </a:lnTo>
                <a:lnTo>
                  <a:pt x="427732" y="37286"/>
                </a:lnTo>
                <a:lnTo>
                  <a:pt x="388620" y="8889"/>
                </a:lnTo>
                <a:lnTo>
                  <a:pt x="350361" y="2063"/>
                </a:lnTo>
                <a:lnTo>
                  <a:pt x="323790" y="496"/>
                </a:lnTo>
                <a:lnTo>
                  <a:pt x="2921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9300" y="4812029"/>
            <a:ext cx="461009" cy="265430"/>
          </a:xfrm>
          <a:custGeom>
            <a:avLst/>
            <a:gdLst/>
            <a:ahLst/>
            <a:cxnLst/>
            <a:rect l="l" t="t" r="r" b="b"/>
            <a:pathLst>
              <a:path w="461009" h="265429">
                <a:moveTo>
                  <a:pt x="267970" y="0"/>
                </a:moveTo>
                <a:lnTo>
                  <a:pt x="161349" y="39"/>
                </a:lnTo>
                <a:lnTo>
                  <a:pt x="113208" y="1071"/>
                </a:lnTo>
                <a:lnTo>
                  <a:pt x="70802" y="9366"/>
                </a:lnTo>
                <a:lnTo>
                  <a:pt x="36075" y="32146"/>
                </a:lnTo>
                <a:lnTo>
                  <a:pt x="11429" y="68580"/>
                </a:lnTo>
                <a:lnTo>
                  <a:pt x="732" y="114518"/>
                </a:lnTo>
                <a:lnTo>
                  <a:pt x="0" y="132080"/>
                </a:lnTo>
                <a:lnTo>
                  <a:pt x="734" y="150435"/>
                </a:lnTo>
                <a:lnTo>
                  <a:pt x="12700" y="198120"/>
                </a:lnTo>
                <a:lnTo>
                  <a:pt x="37345" y="233302"/>
                </a:lnTo>
                <a:lnTo>
                  <a:pt x="72231" y="254952"/>
                </a:lnTo>
                <a:lnTo>
                  <a:pt x="114994" y="263286"/>
                </a:lnTo>
                <a:lnTo>
                  <a:pt x="162103" y="265191"/>
                </a:lnTo>
                <a:lnTo>
                  <a:pt x="193040" y="265430"/>
                </a:lnTo>
                <a:lnTo>
                  <a:pt x="267970" y="265430"/>
                </a:lnTo>
                <a:lnTo>
                  <a:pt x="326231" y="264477"/>
                </a:lnTo>
                <a:lnTo>
                  <a:pt x="364490" y="261620"/>
                </a:lnTo>
                <a:lnTo>
                  <a:pt x="402351" y="248939"/>
                </a:lnTo>
                <a:lnTo>
                  <a:pt x="434181" y="221297"/>
                </a:lnTo>
                <a:lnTo>
                  <a:pt x="454580" y="181550"/>
                </a:lnTo>
                <a:lnTo>
                  <a:pt x="460272" y="149860"/>
                </a:lnTo>
                <a:lnTo>
                  <a:pt x="123190" y="149860"/>
                </a:lnTo>
                <a:lnTo>
                  <a:pt x="107731" y="149621"/>
                </a:lnTo>
                <a:lnTo>
                  <a:pt x="74929" y="137160"/>
                </a:lnTo>
                <a:lnTo>
                  <a:pt x="74929" y="124460"/>
                </a:lnTo>
                <a:lnTo>
                  <a:pt x="123190" y="114300"/>
                </a:lnTo>
                <a:lnTo>
                  <a:pt x="460276" y="114300"/>
                </a:lnTo>
                <a:lnTo>
                  <a:pt x="457993" y="97313"/>
                </a:lnTo>
                <a:lnTo>
                  <a:pt x="441682" y="53736"/>
                </a:lnTo>
                <a:lnTo>
                  <a:pt x="412750" y="21590"/>
                </a:lnTo>
                <a:lnTo>
                  <a:pt x="375781" y="5159"/>
                </a:lnTo>
                <a:lnTo>
                  <a:pt x="324961" y="317"/>
                </a:lnTo>
                <a:lnTo>
                  <a:pt x="267970" y="0"/>
                </a:lnTo>
                <a:close/>
              </a:path>
              <a:path w="461009" h="265429">
                <a:moveTo>
                  <a:pt x="460276" y="114300"/>
                </a:moveTo>
                <a:lnTo>
                  <a:pt x="326390" y="114300"/>
                </a:lnTo>
                <a:lnTo>
                  <a:pt x="343773" y="114518"/>
                </a:lnTo>
                <a:lnTo>
                  <a:pt x="357822" y="115093"/>
                </a:lnTo>
                <a:lnTo>
                  <a:pt x="368538" y="115907"/>
                </a:lnTo>
                <a:lnTo>
                  <a:pt x="375920" y="116840"/>
                </a:lnTo>
                <a:lnTo>
                  <a:pt x="382270" y="119380"/>
                </a:lnTo>
                <a:lnTo>
                  <a:pt x="386079" y="124460"/>
                </a:lnTo>
                <a:lnTo>
                  <a:pt x="386079" y="139700"/>
                </a:lnTo>
                <a:lnTo>
                  <a:pt x="346293" y="149641"/>
                </a:lnTo>
                <a:lnTo>
                  <a:pt x="328929" y="149860"/>
                </a:lnTo>
                <a:lnTo>
                  <a:pt x="460272" y="149860"/>
                </a:lnTo>
                <a:lnTo>
                  <a:pt x="461009" y="132080"/>
                </a:lnTo>
                <a:lnTo>
                  <a:pt x="460276" y="11430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09459" y="4413250"/>
            <a:ext cx="440690" cy="354330"/>
          </a:xfrm>
          <a:custGeom>
            <a:avLst/>
            <a:gdLst/>
            <a:ahLst/>
            <a:cxnLst/>
            <a:rect l="l" t="t" r="r" b="b"/>
            <a:pathLst>
              <a:path w="440690" h="354329">
                <a:moveTo>
                  <a:pt x="440690" y="0"/>
                </a:moveTo>
                <a:lnTo>
                  <a:pt x="0" y="0"/>
                </a:lnTo>
                <a:lnTo>
                  <a:pt x="0" y="149860"/>
                </a:lnTo>
                <a:lnTo>
                  <a:pt x="205740" y="175260"/>
                </a:lnTo>
                <a:lnTo>
                  <a:pt x="93980" y="191769"/>
                </a:lnTo>
                <a:lnTo>
                  <a:pt x="43179" y="198755"/>
                </a:lnTo>
                <a:lnTo>
                  <a:pt x="20756" y="202128"/>
                </a:lnTo>
                <a:lnTo>
                  <a:pt x="0" y="205739"/>
                </a:lnTo>
                <a:lnTo>
                  <a:pt x="0" y="354330"/>
                </a:lnTo>
                <a:lnTo>
                  <a:pt x="440690" y="354330"/>
                </a:lnTo>
                <a:lnTo>
                  <a:pt x="440690" y="254000"/>
                </a:lnTo>
                <a:lnTo>
                  <a:pt x="149860" y="254000"/>
                </a:lnTo>
                <a:lnTo>
                  <a:pt x="440690" y="212089"/>
                </a:lnTo>
                <a:lnTo>
                  <a:pt x="440690" y="140969"/>
                </a:lnTo>
                <a:lnTo>
                  <a:pt x="143510" y="100330"/>
                </a:lnTo>
                <a:lnTo>
                  <a:pt x="440690" y="100330"/>
                </a:lnTo>
                <a:lnTo>
                  <a:pt x="44069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9459" y="4011929"/>
            <a:ext cx="440690" cy="354330"/>
          </a:xfrm>
          <a:custGeom>
            <a:avLst/>
            <a:gdLst/>
            <a:ahLst/>
            <a:cxnLst/>
            <a:rect l="l" t="t" r="r" b="b"/>
            <a:pathLst>
              <a:path w="440690" h="354329">
                <a:moveTo>
                  <a:pt x="440690" y="0"/>
                </a:moveTo>
                <a:lnTo>
                  <a:pt x="0" y="0"/>
                </a:lnTo>
                <a:lnTo>
                  <a:pt x="0" y="149860"/>
                </a:lnTo>
                <a:lnTo>
                  <a:pt x="205740" y="176530"/>
                </a:lnTo>
                <a:lnTo>
                  <a:pt x="93980" y="193040"/>
                </a:lnTo>
                <a:lnTo>
                  <a:pt x="0" y="205740"/>
                </a:lnTo>
                <a:lnTo>
                  <a:pt x="0" y="354330"/>
                </a:lnTo>
                <a:lnTo>
                  <a:pt x="440690" y="354330"/>
                </a:lnTo>
                <a:lnTo>
                  <a:pt x="440690" y="254000"/>
                </a:lnTo>
                <a:lnTo>
                  <a:pt x="149860" y="254000"/>
                </a:lnTo>
                <a:lnTo>
                  <a:pt x="440690" y="212090"/>
                </a:lnTo>
                <a:lnTo>
                  <a:pt x="440690" y="140970"/>
                </a:lnTo>
                <a:lnTo>
                  <a:pt x="143510" y="101600"/>
                </a:lnTo>
                <a:lnTo>
                  <a:pt x="440690" y="101600"/>
                </a:lnTo>
                <a:lnTo>
                  <a:pt x="44069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09459" y="3704590"/>
            <a:ext cx="450850" cy="262890"/>
          </a:xfrm>
          <a:custGeom>
            <a:avLst/>
            <a:gdLst/>
            <a:ahLst/>
            <a:cxnLst/>
            <a:rect l="l" t="t" r="r" b="b"/>
            <a:pathLst>
              <a:path w="450850" h="262889">
                <a:moveTo>
                  <a:pt x="294640" y="0"/>
                </a:moveTo>
                <a:lnTo>
                  <a:pt x="0" y="0"/>
                </a:lnTo>
                <a:lnTo>
                  <a:pt x="0" y="115570"/>
                </a:lnTo>
                <a:lnTo>
                  <a:pt x="339883" y="115609"/>
                </a:lnTo>
                <a:lnTo>
                  <a:pt x="351790" y="115887"/>
                </a:lnTo>
                <a:lnTo>
                  <a:pt x="360838" y="116641"/>
                </a:lnTo>
                <a:lnTo>
                  <a:pt x="367030" y="118110"/>
                </a:lnTo>
                <a:lnTo>
                  <a:pt x="373380" y="120650"/>
                </a:lnTo>
                <a:lnTo>
                  <a:pt x="375920" y="124460"/>
                </a:lnTo>
                <a:lnTo>
                  <a:pt x="375920" y="138430"/>
                </a:lnTo>
                <a:lnTo>
                  <a:pt x="330200" y="148590"/>
                </a:lnTo>
                <a:lnTo>
                  <a:pt x="0" y="148590"/>
                </a:lnTo>
                <a:lnTo>
                  <a:pt x="0" y="262890"/>
                </a:lnTo>
                <a:lnTo>
                  <a:pt x="260350" y="262890"/>
                </a:lnTo>
                <a:lnTo>
                  <a:pt x="295116" y="262671"/>
                </a:lnTo>
                <a:lnTo>
                  <a:pt x="344646" y="261282"/>
                </a:lnTo>
                <a:lnTo>
                  <a:pt x="382111" y="254317"/>
                </a:lnTo>
                <a:lnTo>
                  <a:pt x="422433" y="223519"/>
                </a:lnTo>
                <a:lnTo>
                  <a:pt x="443349" y="181113"/>
                </a:lnTo>
                <a:lnTo>
                  <a:pt x="450850" y="127000"/>
                </a:lnTo>
                <a:lnTo>
                  <a:pt x="450135" y="109597"/>
                </a:lnTo>
                <a:lnTo>
                  <a:pt x="439420" y="64770"/>
                </a:lnTo>
                <a:lnTo>
                  <a:pt x="416917" y="31372"/>
                </a:lnTo>
                <a:lnTo>
                  <a:pt x="385603" y="9525"/>
                </a:lnTo>
                <a:lnTo>
                  <a:pt x="337343" y="952"/>
                </a:lnTo>
                <a:lnTo>
                  <a:pt x="317718" y="238"/>
                </a:lnTo>
                <a:lnTo>
                  <a:pt x="29464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9459" y="3403600"/>
            <a:ext cx="440690" cy="255270"/>
          </a:xfrm>
          <a:custGeom>
            <a:avLst/>
            <a:gdLst/>
            <a:ahLst/>
            <a:cxnLst/>
            <a:rect l="l" t="t" r="r" b="b"/>
            <a:pathLst>
              <a:path w="440690" h="255270">
                <a:moveTo>
                  <a:pt x="440690" y="0"/>
                </a:moveTo>
                <a:lnTo>
                  <a:pt x="0" y="0"/>
                </a:lnTo>
                <a:lnTo>
                  <a:pt x="0" y="95250"/>
                </a:lnTo>
                <a:lnTo>
                  <a:pt x="198120" y="95250"/>
                </a:lnTo>
                <a:lnTo>
                  <a:pt x="0" y="160020"/>
                </a:lnTo>
                <a:lnTo>
                  <a:pt x="0" y="255269"/>
                </a:lnTo>
                <a:lnTo>
                  <a:pt x="440690" y="255269"/>
                </a:lnTo>
                <a:lnTo>
                  <a:pt x="440690" y="160020"/>
                </a:lnTo>
                <a:lnTo>
                  <a:pt x="240030" y="160020"/>
                </a:lnTo>
                <a:lnTo>
                  <a:pt x="440690" y="100329"/>
                </a:lnTo>
                <a:lnTo>
                  <a:pt x="44069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09459" y="3241039"/>
            <a:ext cx="440690" cy="115570"/>
          </a:xfrm>
          <a:custGeom>
            <a:avLst/>
            <a:gdLst/>
            <a:ahLst/>
            <a:cxnLst/>
            <a:rect l="l" t="t" r="r" b="b"/>
            <a:pathLst>
              <a:path w="440690" h="115570">
                <a:moveTo>
                  <a:pt x="0" y="0"/>
                </a:moveTo>
                <a:lnTo>
                  <a:pt x="440690" y="0"/>
                </a:lnTo>
                <a:lnTo>
                  <a:pt x="440690" y="115570"/>
                </a:lnTo>
                <a:lnTo>
                  <a:pt x="0" y="115570"/>
                </a:lnTo>
                <a:lnTo>
                  <a:pt x="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99300" y="2927350"/>
            <a:ext cx="461009" cy="270510"/>
          </a:xfrm>
          <a:custGeom>
            <a:avLst/>
            <a:gdLst/>
            <a:ahLst/>
            <a:cxnLst/>
            <a:rect l="l" t="t" r="r" b="b"/>
            <a:pathLst>
              <a:path w="461009" h="270510">
                <a:moveTo>
                  <a:pt x="201929" y="0"/>
                </a:moveTo>
                <a:lnTo>
                  <a:pt x="160020" y="0"/>
                </a:lnTo>
                <a:lnTo>
                  <a:pt x="130730" y="515"/>
                </a:lnTo>
                <a:lnTo>
                  <a:pt x="85010" y="5357"/>
                </a:lnTo>
                <a:lnTo>
                  <a:pt x="42068" y="26035"/>
                </a:lnTo>
                <a:lnTo>
                  <a:pt x="11251" y="70723"/>
                </a:lnTo>
                <a:lnTo>
                  <a:pt x="1210" y="112633"/>
                </a:lnTo>
                <a:lnTo>
                  <a:pt x="0" y="137160"/>
                </a:lnTo>
                <a:lnTo>
                  <a:pt x="719" y="154622"/>
                </a:lnTo>
                <a:lnTo>
                  <a:pt x="12700" y="203200"/>
                </a:lnTo>
                <a:lnTo>
                  <a:pt x="37524" y="239097"/>
                </a:lnTo>
                <a:lnTo>
                  <a:pt x="70167" y="260984"/>
                </a:lnTo>
                <a:lnTo>
                  <a:pt x="123348" y="269557"/>
                </a:lnTo>
                <a:lnTo>
                  <a:pt x="165100" y="270510"/>
                </a:lnTo>
                <a:lnTo>
                  <a:pt x="294640" y="270510"/>
                </a:lnTo>
                <a:lnTo>
                  <a:pt x="351631" y="267811"/>
                </a:lnTo>
                <a:lnTo>
                  <a:pt x="392429" y="260350"/>
                </a:lnTo>
                <a:lnTo>
                  <a:pt x="432256" y="231417"/>
                </a:lnTo>
                <a:lnTo>
                  <a:pt x="456247" y="179387"/>
                </a:lnTo>
                <a:lnTo>
                  <a:pt x="459891" y="156210"/>
                </a:lnTo>
                <a:lnTo>
                  <a:pt x="128270" y="156210"/>
                </a:lnTo>
                <a:lnTo>
                  <a:pt x="113307" y="155773"/>
                </a:lnTo>
                <a:lnTo>
                  <a:pt x="74929" y="143510"/>
                </a:lnTo>
                <a:lnTo>
                  <a:pt x="74929" y="125729"/>
                </a:lnTo>
                <a:lnTo>
                  <a:pt x="125729" y="114300"/>
                </a:lnTo>
                <a:lnTo>
                  <a:pt x="201929" y="114300"/>
                </a:lnTo>
                <a:lnTo>
                  <a:pt x="201929" y="0"/>
                </a:lnTo>
                <a:close/>
              </a:path>
              <a:path w="461009" h="270510">
                <a:moveTo>
                  <a:pt x="292100" y="0"/>
                </a:moveTo>
                <a:lnTo>
                  <a:pt x="274320" y="0"/>
                </a:lnTo>
                <a:lnTo>
                  <a:pt x="274320" y="114300"/>
                </a:lnTo>
                <a:lnTo>
                  <a:pt x="330200" y="114300"/>
                </a:lnTo>
                <a:lnTo>
                  <a:pt x="346630" y="114538"/>
                </a:lnTo>
                <a:lnTo>
                  <a:pt x="386079" y="127000"/>
                </a:lnTo>
                <a:lnTo>
                  <a:pt x="386079" y="143510"/>
                </a:lnTo>
                <a:lnTo>
                  <a:pt x="348773" y="155773"/>
                </a:lnTo>
                <a:lnTo>
                  <a:pt x="334009" y="156210"/>
                </a:lnTo>
                <a:lnTo>
                  <a:pt x="459891" y="156210"/>
                </a:lnTo>
                <a:lnTo>
                  <a:pt x="459601" y="110291"/>
                </a:lnTo>
                <a:lnTo>
                  <a:pt x="448687" y="69413"/>
                </a:lnTo>
                <a:lnTo>
                  <a:pt x="427732" y="36572"/>
                </a:lnTo>
                <a:lnTo>
                  <a:pt x="388620" y="8889"/>
                </a:lnTo>
                <a:lnTo>
                  <a:pt x="350361" y="2063"/>
                </a:lnTo>
                <a:lnTo>
                  <a:pt x="323790" y="496"/>
                </a:lnTo>
                <a:lnTo>
                  <a:pt x="29210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09459" y="2621279"/>
            <a:ext cx="440690" cy="290830"/>
          </a:xfrm>
          <a:custGeom>
            <a:avLst/>
            <a:gdLst/>
            <a:ahLst/>
            <a:cxnLst/>
            <a:rect l="l" t="t" r="r" b="b"/>
            <a:pathLst>
              <a:path w="440690" h="290830">
                <a:moveTo>
                  <a:pt x="440690" y="0"/>
                </a:moveTo>
                <a:lnTo>
                  <a:pt x="0" y="66040"/>
                </a:lnTo>
                <a:lnTo>
                  <a:pt x="0" y="231140"/>
                </a:lnTo>
                <a:lnTo>
                  <a:pt x="440690" y="290830"/>
                </a:lnTo>
                <a:lnTo>
                  <a:pt x="440690" y="171450"/>
                </a:lnTo>
                <a:lnTo>
                  <a:pt x="377698" y="166370"/>
                </a:lnTo>
                <a:lnTo>
                  <a:pt x="283210" y="166370"/>
                </a:lnTo>
                <a:lnTo>
                  <a:pt x="207645" y="158432"/>
                </a:lnTo>
                <a:lnTo>
                  <a:pt x="157122" y="152439"/>
                </a:lnTo>
                <a:lnTo>
                  <a:pt x="97790" y="144780"/>
                </a:lnTo>
                <a:lnTo>
                  <a:pt x="283210" y="127000"/>
                </a:lnTo>
                <a:lnTo>
                  <a:pt x="361950" y="127000"/>
                </a:lnTo>
                <a:lnTo>
                  <a:pt x="361950" y="123190"/>
                </a:lnTo>
                <a:lnTo>
                  <a:pt x="440690" y="118110"/>
                </a:lnTo>
                <a:lnTo>
                  <a:pt x="440690" y="0"/>
                </a:lnTo>
                <a:close/>
              </a:path>
              <a:path w="440690" h="290830">
                <a:moveTo>
                  <a:pt x="361950" y="127000"/>
                </a:moveTo>
                <a:lnTo>
                  <a:pt x="283210" y="127000"/>
                </a:lnTo>
                <a:lnTo>
                  <a:pt x="283210" y="166370"/>
                </a:lnTo>
                <a:lnTo>
                  <a:pt x="377698" y="166370"/>
                </a:lnTo>
                <a:lnTo>
                  <a:pt x="361950" y="165100"/>
                </a:lnTo>
                <a:lnTo>
                  <a:pt x="361950" y="12700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9459" y="2553970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29" h="67310">
                <a:moveTo>
                  <a:pt x="0" y="67310"/>
                </a:moveTo>
                <a:lnTo>
                  <a:pt x="87630" y="67310"/>
                </a:lnTo>
                <a:lnTo>
                  <a:pt x="8763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9459" y="2438400"/>
            <a:ext cx="440690" cy="115570"/>
          </a:xfrm>
          <a:custGeom>
            <a:avLst/>
            <a:gdLst/>
            <a:ahLst/>
            <a:cxnLst/>
            <a:rect l="l" t="t" r="r" b="b"/>
            <a:pathLst>
              <a:path w="440690" h="115569">
                <a:moveTo>
                  <a:pt x="0" y="115569"/>
                </a:moveTo>
                <a:lnTo>
                  <a:pt x="440690" y="115569"/>
                </a:lnTo>
                <a:lnTo>
                  <a:pt x="440690" y="0"/>
                </a:lnTo>
                <a:lnTo>
                  <a:pt x="0" y="0"/>
                </a:lnTo>
                <a:lnTo>
                  <a:pt x="0" y="115569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09459" y="237108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29" h="67310">
                <a:moveTo>
                  <a:pt x="0" y="67310"/>
                </a:moveTo>
                <a:lnTo>
                  <a:pt x="87630" y="67310"/>
                </a:lnTo>
                <a:lnTo>
                  <a:pt x="8763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09459" y="2228850"/>
            <a:ext cx="440690" cy="115570"/>
          </a:xfrm>
          <a:custGeom>
            <a:avLst/>
            <a:gdLst/>
            <a:ahLst/>
            <a:cxnLst/>
            <a:rect l="l" t="t" r="r" b="b"/>
            <a:pathLst>
              <a:path w="440690" h="115569">
                <a:moveTo>
                  <a:pt x="0" y="0"/>
                </a:moveTo>
                <a:lnTo>
                  <a:pt x="440690" y="0"/>
                </a:lnTo>
                <a:lnTo>
                  <a:pt x="440690" y="115570"/>
                </a:lnTo>
                <a:lnTo>
                  <a:pt x="0" y="115570"/>
                </a:lnTo>
                <a:lnTo>
                  <a:pt x="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99300" y="1920239"/>
            <a:ext cx="461009" cy="265430"/>
          </a:xfrm>
          <a:custGeom>
            <a:avLst/>
            <a:gdLst/>
            <a:ahLst/>
            <a:cxnLst/>
            <a:rect l="l" t="t" r="r" b="b"/>
            <a:pathLst>
              <a:path w="461009" h="265430">
                <a:moveTo>
                  <a:pt x="267970" y="0"/>
                </a:moveTo>
                <a:lnTo>
                  <a:pt x="193040" y="0"/>
                </a:lnTo>
                <a:lnTo>
                  <a:pt x="161349" y="238"/>
                </a:lnTo>
                <a:lnTo>
                  <a:pt x="113208" y="2143"/>
                </a:lnTo>
                <a:lnTo>
                  <a:pt x="70802" y="10160"/>
                </a:lnTo>
                <a:lnTo>
                  <a:pt x="36075" y="33397"/>
                </a:lnTo>
                <a:lnTo>
                  <a:pt x="11429" y="68580"/>
                </a:lnTo>
                <a:lnTo>
                  <a:pt x="714" y="115728"/>
                </a:lnTo>
                <a:lnTo>
                  <a:pt x="0" y="133350"/>
                </a:lnTo>
                <a:lnTo>
                  <a:pt x="629" y="148451"/>
                </a:lnTo>
                <a:lnTo>
                  <a:pt x="12700" y="198120"/>
                </a:lnTo>
                <a:lnTo>
                  <a:pt x="37345" y="234017"/>
                </a:lnTo>
                <a:lnTo>
                  <a:pt x="72231" y="256063"/>
                </a:lnTo>
                <a:lnTo>
                  <a:pt x="114994" y="263822"/>
                </a:lnTo>
                <a:lnTo>
                  <a:pt x="162103" y="265211"/>
                </a:lnTo>
                <a:lnTo>
                  <a:pt x="193040" y="265430"/>
                </a:lnTo>
                <a:lnTo>
                  <a:pt x="267970" y="265430"/>
                </a:lnTo>
                <a:lnTo>
                  <a:pt x="326231" y="264636"/>
                </a:lnTo>
                <a:lnTo>
                  <a:pt x="364490" y="262889"/>
                </a:lnTo>
                <a:lnTo>
                  <a:pt x="402351" y="249674"/>
                </a:lnTo>
                <a:lnTo>
                  <a:pt x="434181" y="221932"/>
                </a:lnTo>
                <a:lnTo>
                  <a:pt x="454580" y="182106"/>
                </a:lnTo>
                <a:lnTo>
                  <a:pt x="460178" y="151130"/>
                </a:lnTo>
                <a:lnTo>
                  <a:pt x="123190" y="151130"/>
                </a:lnTo>
                <a:lnTo>
                  <a:pt x="107731" y="150872"/>
                </a:lnTo>
                <a:lnTo>
                  <a:pt x="95726" y="150018"/>
                </a:lnTo>
                <a:lnTo>
                  <a:pt x="87292" y="148451"/>
                </a:lnTo>
                <a:lnTo>
                  <a:pt x="77470" y="143510"/>
                </a:lnTo>
                <a:lnTo>
                  <a:pt x="74929" y="138430"/>
                </a:lnTo>
                <a:lnTo>
                  <a:pt x="74929" y="125730"/>
                </a:lnTo>
                <a:lnTo>
                  <a:pt x="123190" y="114300"/>
                </a:lnTo>
                <a:lnTo>
                  <a:pt x="460182" y="114300"/>
                </a:lnTo>
                <a:lnTo>
                  <a:pt x="457993" y="97948"/>
                </a:lnTo>
                <a:lnTo>
                  <a:pt x="441682" y="53756"/>
                </a:lnTo>
                <a:lnTo>
                  <a:pt x="412750" y="22860"/>
                </a:lnTo>
                <a:lnTo>
                  <a:pt x="375781" y="5715"/>
                </a:lnTo>
                <a:lnTo>
                  <a:pt x="324961" y="952"/>
                </a:lnTo>
                <a:lnTo>
                  <a:pt x="298906" y="238"/>
                </a:lnTo>
                <a:lnTo>
                  <a:pt x="267970" y="0"/>
                </a:lnTo>
                <a:close/>
              </a:path>
              <a:path w="461009" h="265430">
                <a:moveTo>
                  <a:pt x="460182" y="114300"/>
                </a:moveTo>
                <a:lnTo>
                  <a:pt x="326390" y="114300"/>
                </a:lnTo>
                <a:lnTo>
                  <a:pt x="343773" y="114538"/>
                </a:lnTo>
                <a:lnTo>
                  <a:pt x="357822" y="115252"/>
                </a:lnTo>
                <a:lnTo>
                  <a:pt x="368538" y="116443"/>
                </a:lnTo>
                <a:lnTo>
                  <a:pt x="375920" y="118110"/>
                </a:lnTo>
                <a:lnTo>
                  <a:pt x="382270" y="120650"/>
                </a:lnTo>
                <a:lnTo>
                  <a:pt x="386079" y="125730"/>
                </a:lnTo>
                <a:lnTo>
                  <a:pt x="386079" y="140970"/>
                </a:lnTo>
                <a:lnTo>
                  <a:pt x="383540" y="146050"/>
                </a:lnTo>
                <a:lnTo>
                  <a:pt x="377190" y="147320"/>
                </a:lnTo>
                <a:lnTo>
                  <a:pt x="370542" y="148986"/>
                </a:lnTo>
                <a:lnTo>
                  <a:pt x="360203" y="150177"/>
                </a:lnTo>
                <a:lnTo>
                  <a:pt x="346293" y="150891"/>
                </a:lnTo>
                <a:lnTo>
                  <a:pt x="328929" y="151130"/>
                </a:lnTo>
                <a:lnTo>
                  <a:pt x="460178" y="151130"/>
                </a:lnTo>
                <a:lnTo>
                  <a:pt x="460304" y="150018"/>
                </a:lnTo>
                <a:lnTo>
                  <a:pt x="461009" y="133350"/>
                </a:lnTo>
                <a:lnTo>
                  <a:pt x="460275" y="114994"/>
                </a:lnTo>
                <a:lnTo>
                  <a:pt x="460182" y="11430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09459" y="1620519"/>
            <a:ext cx="440690" cy="255270"/>
          </a:xfrm>
          <a:custGeom>
            <a:avLst/>
            <a:gdLst/>
            <a:ahLst/>
            <a:cxnLst/>
            <a:rect l="l" t="t" r="r" b="b"/>
            <a:pathLst>
              <a:path w="440690" h="255269">
                <a:moveTo>
                  <a:pt x="440690" y="0"/>
                </a:moveTo>
                <a:lnTo>
                  <a:pt x="0" y="0"/>
                </a:lnTo>
                <a:lnTo>
                  <a:pt x="0" y="95250"/>
                </a:lnTo>
                <a:lnTo>
                  <a:pt x="198120" y="95250"/>
                </a:lnTo>
                <a:lnTo>
                  <a:pt x="0" y="160019"/>
                </a:lnTo>
                <a:lnTo>
                  <a:pt x="0" y="255269"/>
                </a:lnTo>
                <a:lnTo>
                  <a:pt x="440690" y="255269"/>
                </a:lnTo>
                <a:lnTo>
                  <a:pt x="440690" y="160019"/>
                </a:lnTo>
                <a:lnTo>
                  <a:pt x="240030" y="160019"/>
                </a:lnTo>
                <a:lnTo>
                  <a:pt x="440690" y="100329"/>
                </a:lnTo>
                <a:lnTo>
                  <a:pt x="44069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31" y="218273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4480" y="1126490"/>
            <a:ext cx="627126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dirty="0">
                <a:solidFill>
                  <a:srgbClr val="FF3300"/>
                </a:solidFill>
                <a:latin typeface="Impact"/>
                <a:cs typeface="Impact"/>
              </a:rPr>
              <a:t>L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E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ODE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D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E</a:t>
            </a:r>
            <a:r>
              <a:rPr sz="4400" spc="-1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C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OMMUNICATION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7589" y="2385059"/>
            <a:ext cx="4652010" cy="169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L'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ABSENCE 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DE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SIGNES</a:t>
            </a:r>
            <a:r>
              <a:rPr sz="2400" spc="-4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336699"/>
                </a:solidFill>
                <a:latin typeface="Impact"/>
                <a:cs typeface="Impact"/>
              </a:rPr>
              <a:t>CONVENTIONNELS</a:t>
            </a:r>
            <a:endParaRPr sz="2400">
              <a:latin typeface="Impact"/>
              <a:cs typeface="Impact"/>
            </a:endParaRPr>
          </a:p>
          <a:p>
            <a:pPr marL="1677670" marR="1667510" indent="635"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ous</a:t>
            </a:r>
            <a:r>
              <a:rPr sz="2400" spc="-9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l'eau  </a:t>
            </a:r>
            <a:r>
              <a:rPr sz="2400" dirty="0">
                <a:solidFill>
                  <a:srgbClr val="FF0000"/>
                </a:solidFill>
                <a:latin typeface="Impact"/>
                <a:cs typeface="Impact"/>
              </a:rPr>
              <a:t>E</a:t>
            </a:r>
            <a:r>
              <a:rPr sz="2400" dirty="0">
                <a:solidFill>
                  <a:srgbClr val="336699"/>
                </a:solidFill>
                <a:latin typeface="Impact"/>
                <a:cs typeface="Impact"/>
              </a:rPr>
              <a:t>n</a:t>
            </a:r>
            <a:r>
              <a:rPr sz="2400" spc="-95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surface</a:t>
            </a:r>
            <a:endParaRPr sz="2400">
              <a:latin typeface="Impact"/>
              <a:cs typeface="Impact"/>
            </a:endParaRPr>
          </a:p>
          <a:p>
            <a:pPr marL="1905" algn="ctr">
              <a:lnSpc>
                <a:spcPct val="100000"/>
              </a:lnSpc>
              <a:spcBef>
                <a:spcPts val="1800"/>
              </a:spcBef>
            </a:pPr>
            <a:r>
              <a:rPr sz="2400" spc="-5" dirty="0">
                <a:solidFill>
                  <a:srgbClr val="FF0000"/>
                </a:solidFill>
                <a:latin typeface="Impact"/>
                <a:cs typeface="Impact"/>
              </a:rPr>
              <a:t>L</a:t>
            </a:r>
            <a:r>
              <a:rPr sz="2400" spc="-5" dirty="0">
                <a:solidFill>
                  <a:srgbClr val="336699"/>
                </a:solidFill>
                <a:latin typeface="Impact"/>
                <a:cs typeface="Impact"/>
              </a:rPr>
              <a:t>A PERTE D'UN</a:t>
            </a:r>
            <a:r>
              <a:rPr sz="2400" spc="-4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336699"/>
                </a:solidFill>
                <a:latin typeface="Impact"/>
                <a:cs typeface="Impact"/>
              </a:rPr>
              <a:t>PLONGEUR</a:t>
            </a:r>
            <a:endParaRPr sz="2400">
              <a:latin typeface="Impact"/>
              <a:cs typeface="Impac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05" y="218107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70100" y="2213010"/>
            <a:ext cx="524319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02235" algn="ctr">
              <a:lnSpc>
                <a:spcPct val="99900"/>
              </a:lnSpc>
            </a:pPr>
            <a:r>
              <a:rPr sz="4400" spc="-5" dirty="0">
                <a:solidFill>
                  <a:srgbClr val="FF3300"/>
                </a:solidFill>
                <a:latin typeface="Impact"/>
                <a:cs typeface="Impact"/>
              </a:rPr>
              <a:t>M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ETTRE </a:t>
            </a:r>
            <a:r>
              <a:rPr sz="4400" dirty="0">
                <a:solidFill>
                  <a:srgbClr val="336699"/>
                </a:solidFill>
                <a:latin typeface="Impact"/>
                <a:cs typeface="Impact"/>
              </a:rPr>
              <a:t>LE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P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LONGEUR 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A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CCIDENTE EN</a:t>
            </a:r>
            <a:r>
              <a:rPr sz="4400" spc="-40" dirty="0">
                <a:solidFill>
                  <a:srgbClr val="336699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Impact"/>
                <a:cs typeface="Impact"/>
              </a:rPr>
              <a:t>S</a:t>
            </a:r>
            <a:r>
              <a:rPr sz="4400" spc="-5" dirty="0">
                <a:solidFill>
                  <a:srgbClr val="336699"/>
                </a:solidFill>
                <a:latin typeface="Impact"/>
                <a:cs typeface="Impact"/>
              </a:rPr>
              <a:t>ECURITE</a:t>
            </a:r>
            <a:endParaRPr sz="4400" dirty="0">
              <a:latin typeface="Impact"/>
              <a:cs typeface="Impac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98658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596264" y="1306829"/>
            <a:ext cx="7951470" cy="4722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565">
              <a:lnSpc>
                <a:spcPct val="100000"/>
              </a:lnSpc>
            </a:pPr>
            <a:r>
              <a:rPr spc="-5" dirty="0">
                <a:solidFill>
                  <a:srgbClr val="FF3300"/>
                </a:solidFill>
              </a:rPr>
              <a:t>R</a:t>
            </a:r>
            <a:r>
              <a:rPr spc="-5" dirty="0">
                <a:solidFill>
                  <a:srgbClr val="0083D0"/>
                </a:solidFill>
              </a:rPr>
              <a:t>ECUPERER LES </a:t>
            </a:r>
            <a:r>
              <a:rPr spc="-5" dirty="0">
                <a:solidFill>
                  <a:srgbClr val="FF3300"/>
                </a:solidFill>
              </a:rPr>
              <a:t>A</a:t>
            </a:r>
            <a:r>
              <a:rPr spc="-5" dirty="0">
                <a:solidFill>
                  <a:srgbClr val="0083D0"/>
                </a:solidFill>
              </a:rPr>
              <a:t>UTRES</a:t>
            </a:r>
            <a:r>
              <a:rPr spc="40" dirty="0">
                <a:solidFill>
                  <a:srgbClr val="0083D0"/>
                </a:solidFill>
              </a:rPr>
              <a:t> </a:t>
            </a:r>
            <a:r>
              <a:rPr spc="-5" dirty="0">
                <a:solidFill>
                  <a:srgbClr val="FF3300"/>
                </a:solidFill>
              </a:rPr>
              <a:t>P</a:t>
            </a:r>
            <a:r>
              <a:rPr spc="-5" dirty="0">
                <a:solidFill>
                  <a:srgbClr val="0083D0"/>
                </a:solidFill>
              </a:rPr>
              <a:t>LONGEURS</a:t>
            </a:r>
          </a:p>
          <a:p>
            <a:pPr marL="189865" marR="149225" algn="ctr">
              <a:lnSpc>
                <a:spcPct val="100000"/>
              </a:lnSpc>
              <a:spcBef>
                <a:spcPts val="3919"/>
              </a:spcBef>
            </a:pPr>
            <a:r>
              <a:rPr sz="2400" spc="-5" dirty="0">
                <a:solidFill>
                  <a:srgbClr val="FF0000"/>
                </a:solidFill>
              </a:rPr>
              <a:t>P</a:t>
            </a:r>
            <a:r>
              <a:rPr sz="2400" spc="-5" dirty="0"/>
              <a:t>RISE </a:t>
            </a:r>
            <a:r>
              <a:rPr sz="2400" dirty="0"/>
              <a:t>EN </a:t>
            </a:r>
            <a:r>
              <a:rPr sz="2400" spc="-5" dirty="0"/>
              <a:t>CHARGE </a:t>
            </a:r>
            <a:r>
              <a:rPr sz="2400" spc="5" dirty="0"/>
              <a:t>DE </a:t>
            </a:r>
            <a:r>
              <a:rPr sz="2400" spc="-5" dirty="0"/>
              <a:t>LA PALANQUÉE</a:t>
            </a:r>
            <a:r>
              <a:rPr sz="2400" spc="-50" dirty="0"/>
              <a:t> </a:t>
            </a:r>
            <a:r>
              <a:rPr sz="2400" spc="-5" dirty="0"/>
              <a:t>ACCIDENTÉE</a:t>
            </a:r>
            <a:endParaRPr sz="2400" dirty="0"/>
          </a:p>
          <a:p>
            <a:pPr marL="189865"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89865" marR="148590"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V</a:t>
            </a:r>
            <a:r>
              <a:rPr sz="2400" spc="-5" dirty="0"/>
              <a:t>érifier </a:t>
            </a:r>
            <a:r>
              <a:rPr sz="2400" dirty="0"/>
              <a:t>la</a:t>
            </a:r>
            <a:r>
              <a:rPr sz="2400" spc="-70" dirty="0"/>
              <a:t> </a:t>
            </a:r>
            <a:r>
              <a:rPr sz="2400" spc="-5" dirty="0"/>
              <a:t>cohésion</a:t>
            </a:r>
            <a:endParaRPr sz="2400" dirty="0"/>
          </a:p>
          <a:p>
            <a:pPr marL="189865" marR="152400"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P</a:t>
            </a:r>
            <a:r>
              <a:rPr sz="2400" spc="-5" dirty="0"/>
              <a:t>rise en charge </a:t>
            </a:r>
            <a:r>
              <a:rPr sz="2400" dirty="0"/>
              <a:t>rapide de</a:t>
            </a:r>
            <a:r>
              <a:rPr sz="2400" spc="-80" dirty="0"/>
              <a:t> </a:t>
            </a:r>
            <a:r>
              <a:rPr sz="2400" spc="-5" dirty="0"/>
              <a:t>l'accidenté</a:t>
            </a:r>
            <a:endParaRPr sz="2400" dirty="0"/>
          </a:p>
          <a:p>
            <a:pPr marL="189865" marR="154940"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P</a:t>
            </a:r>
            <a:r>
              <a:rPr sz="2400" spc="-5" dirty="0"/>
              <a:t>rendre </a:t>
            </a:r>
            <a:r>
              <a:rPr sz="2400" dirty="0"/>
              <a:t>en </a:t>
            </a:r>
            <a:r>
              <a:rPr sz="2400" spc="-5" dirty="0"/>
              <a:t>charge tous les autres membres </a:t>
            </a:r>
            <a:r>
              <a:rPr sz="2400" dirty="0"/>
              <a:t>de la</a:t>
            </a:r>
            <a:r>
              <a:rPr sz="2400" spc="-50" dirty="0"/>
              <a:t> </a:t>
            </a:r>
            <a:r>
              <a:rPr sz="2400" spc="-5" dirty="0"/>
              <a:t>palanquée</a:t>
            </a:r>
            <a:endParaRPr sz="2400" dirty="0"/>
          </a:p>
          <a:p>
            <a:pPr marL="189865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89865">
              <a:lnSpc>
                <a:spcPct val="100000"/>
              </a:lnSpc>
              <a:spcBef>
                <a:spcPts val="4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89865" marR="147320" algn="ctr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</a:rPr>
              <a:t>R</a:t>
            </a:r>
            <a:r>
              <a:rPr sz="2400" spc="-5" dirty="0"/>
              <a:t>ECUEIL </a:t>
            </a:r>
            <a:r>
              <a:rPr sz="2400" dirty="0"/>
              <a:t>DE</a:t>
            </a:r>
            <a:r>
              <a:rPr sz="2400" spc="-65" dirty="0"/>
              <a:t> </a:t>
            </a:r>
            <a:r>
              <a:rPr sz="2400" spc="-5" dirty="0"/>
              <a:t>L'INFORMATION</a:t>
            </a:r>
            <a:endParaRPr sz="2400" dirty="0"/>
          </a:p>
          <a:p>
            <a:pPr marL="189865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89865" marR="151130" algn="ctr">
              <a:lnSpc>
                <a:spcPct val="100000"/>
              </a:lnSpc>
            </a:pPr>
            <a:r>
              <a:rPr lang="fr-FR" sz="2400" spc="-5" dirty="0">
                <a:solidFill>
                  <a:srgbClr val="FF0000"/>
                </a:solidFill>
              </a:rPr>
              <a:t>E</a:t>
            </a:r>
            <a:r>
              <a:rPr sz="2400" spc="-5" dirty="0" err="1"/>
              <a:t>tablir</a:t>
            </a:r>
            <a:r>
              <a:rPr sz="2400" spc="-5" dirty="0"/>
              <a:t> </a:t>
            </a:r>
            <a:r>
              <a:rPr sz="2400" dirty="0"/>
              <a:t>la fiche</a:t>
            </a:r>
            <a:r>
              <a:rPr sz="2400" spc="-80" dirty="0"/>
              <a:t> </a:t>
            </a:r>
            <a:r>
              <a:rPr sz="2400" spc="-5" dirty="0"/>
              <a:t>d'évacuation</a:t>
            </a:r>
            <a:endParaRPr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05" y="214298"/>
            <a:ext cx="3517697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7865">
              <a:lnSpc>
                <a:spcPts val="4790"/>
              </a:lnSpc>
            </a:pPr>
            <a:r>
              <a:rPr spc="-10" dirty="0"/>
              <a:t>R.I.F.A.P.</a:t>
            </a:r>
          </a:p>
        </p:txBody>
      </p:sp>
      <p:sp>
        <p:nvSpPr>
          <p:cNvPr id="4" name="object 4"/>
          <p:cNvSpPr/>
          <p:nvPr/>
        </p:nvSpPr>
        <p:spPr>
          <a:xfrm>
            <a:off x="5148579" y="764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360" y="6479540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960" y="0"/>
                </a:lnTo>
              </a:path>
            </a:pathLst>
          </a:custGeom>
          <a:ln w="93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92" y="152400"/>
            <a:ext cx="3517697" cy="9083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042" y="318268"/>
            <a:ext cx="4611914" cy="647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66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621</Words>
  <Application>Microsoft Office PowerPoint</Application>
  <PresentationFormat>Affichage à l'écran (4:3)</PresentationFormat>
  <Paragraphs>163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Office Theme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R.I.F.A.P.</vt:lpstr>
      <vt:lpstr>L'ALERTE</vt:lpstr>
      <vt:lpstr>R.I.F.A.P.</vt:lpstr>
      <vt:lpstr>R.I.F.A.P.</vt:lpstr>
      <vt:lpstr>Diapositive 23</vt:lpstr>
      <vt:lpstr>ALPHABET INTERNATIONAL</vt:lpstr>
      <vt:lpstr>Diapositive 25</vt:lpstr>
      <vt:lpstr>R.I.F.A.P.</vt:lpstr>
      <vt:lpstr>LE BILAN</vt:lpstr>
      <vt:lpstr>R.I.F.A.P.</vt:lpstr>
      <vt:lpstr>R.I.F.A.P.</vt:lpstr>
      <vt:lpstr>R.I.F.A.P.</vt:lpstr>
      <vt:lpstr>R.I.F.A.P.</vt:lpstr>
      <vt:lpstr>R.I.F.A.P.</vt:lpstr>
      <vt:lpstr>R.I.F.A.P.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Foret Alain</dc:creator>
  <cp:lastModifiedBy>jean-pierre.buisson@wanadoo.fr</cp:lastModifiedBy>
  <cp:revision>3</cp:revision>
  <dcterms:created xsi:type="dcterms:W3CDTF">2017-05-13T17:09:10Z</dcterms:created>
  <dcterms:modified xsi:type="dcterms:W3CDTF">2017-05-16T05:51:53Z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2012-01-29T00:00:00Z</vt:filetime>
  </property>
  <property fmtid="{D5CDD505-2E9C-101B-9397-08002B2CF9AE}" pid="3" name="Creator">
    <vt:lpwstr>Impress</vt:lpwstr>
  </property>
  <property fmtid="{D5CDD505-2E9C-101B-9397-08002B2CF9AE}" pid="4" name="LastSaved">
    <vt:filetime>2017-05-13T00:00:00Z</vt:filetime>
  </property>
</Properties>
</file>